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51" r:id="rId2"/>
    <p:sldId id="328" r:id="rId3"/>
    <p:sldId id="331" r:id="rId4"/>
    <p:sldId id="332" r:id="rId5"/>
    <p:sldId id="333" r:id="rId6"/>
    <p:sldId id="340" r:id="rId7"/>
    <p:sldId id="341" r:id="rId8"/>
    <p:sldId id="342" r:id="rId9"/>
    <p:sldId id="347" r:id="rId10"/>
    <p:sldId id="344" r:id="rId11"/>
    <p:sldId id="345" r:id="rId12"/>
    <p:sldId id="348" r:id="rId13"/>
    <p:sldId id="349" r:id="rId14"/>
    <p:sldId id="350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14B8"/>
    <a:srgbClr val="0000FF"/>
    <a:srgbClr val="FF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110" d="100"/>
          <a:sy n="110" d="100"/>
        </p:scale>
        <p:origin x="106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6F763-8454-4EAE-86C2-6B65E10D87C1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09D5D-AE90-41EE-AC2B-3AFCC0550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19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jpeg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BRIDGEOSPREY@SBEXP.CO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 descr="LOGO NAV 10 Vazado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195852"/>
            <a:ext cx="1139193" cy="81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-23615" y="206569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C14B8"/>
                </a:solidFill>
                <a:latin typeface="Arial Black" panose="020B0A04020102020204" pitchFamily="34" charset="0"/>
              </a:rPr>
              <a:t>PEAT – </a:t>
            </a:r>
            <a:r>
              <a:rPr lang="en-US" dirty="0" err="1">
                <a:solidFill>
                  <a:srgbClr val="0C14B8"/>
                </a:solidFill>
                <a:latin typeface="Arial Black" panose="020B0A04020102020204" pitchFamily="34" charset="0"/>
              </a:rPr>
              <a:t>Projeto</a:t>
            </a:r>
            <a:r>
              <a:rPr lang="en-US" dirty="0">
                <a:solidFill>
                  <a:srgbClr val="0C14B8"/>
                </a:solidFill>
                <a:latin typeface="Arial Black" panose="020B0A04020102020204" pitchFamily="34" charset="0"/>
              </a:rPr>
              <a:t> de </a:t>
            </a:r>
            <a:r>
              <a:rPr lang="en-US" dirty="0" err="1">
                <a:solidFill>
                  <a:srgbClr val="0C14B8"/>
                </a:solidFill>
                <a:latin typeface="Arial Black" panose="020B0A04020102020204" pitchFamily="34" charset="0"/>
              </a:rPr>
              <a:t>Educação</a:t>
            </a:r>
            <a:r>
              <a:rPr lang="en-US" dirty="0">
                <a:solidFill>
                  <a:srgbClr val="0C14B8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rgbClr val="0C14B8"/>
                </a:solidFill>
                <a:latin typeface="Arial Black" panose="020B0A04020102020204" pitchFamily="34" charset="0"/>
              </a:rPr>
              <a:t>Ambiental</a:t>
            </a:r>
            <a:r>
              <a:rPr lang="en-US" dirty="0">
                <a:solidFill>
                  <a:srgbClr val="0C14B8"/>
                </a:solidFill>
                <a:latin typeface="Arial Black" panose="020B0A04020102020204" pitchFamily="34" charset="0"/>
              </a:rPr>
              <a:t> para </a:t>
            </a:r>
            <a:r>
              <a:rPr lang="en-US" dirty="0" err="1">
                <a:solidFill>
                  <a:srgbClr val="0C14B8"/>
                </a:solidFill>
                <a:latin typeface="Arial Black" panose="020B0A04020102020204" pitchFamily="34" charset="0"/>
              </a:rPr>
              <a:t>Trabalhadores</a:t>
            </a:r>
            <a:endParaRPr lang="en-US" dirty="0">
              <a:solidFill>
                <a:srgbClr val="0C14B8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0365E-650E-4E09-9EE2-A658D4957F2A}"/>
              </a:ext>
            </a:extLst>
          </p:cNvPr>
          <p:cNvSpPr txBox="1"/>
          <p:nvPr/>
        </p:nvSpPr>
        <p:spPr>
          <a:xfrm>
            <a:off x="1331640" y="5834550"/>
            <a:ext cx="7809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Educação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Ambiental para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Trabalhadores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mitigação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exigida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federal,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conduzido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IBAMA</a:t>
            </a:r>
          </a:p>
        </p:txBody>
      </p:sp>
      <p:pic>
        <p:nvPicPr>
          <p:cNvPr id="6" name="Imagem 9" descr="logo shell espelhado.jpg">
            <a:extLst>
              <a:ext uri="{FF2B5EF4-FFF2-40B4-BE49-F238E27FC236}">
                <a16:creationId xmlns:a16="http://schemas.microsoft.com/office/drawing/2014/main" id="{8028BD78-9E63-43BB-B139-5A2D47C430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692" t="6058"/>
          <a:stretch/>
        </p:blipFill>
        <p:spPr>
          <a:xfrm>
            <a:off x="2657" y="260648"/>
            <a:ext cx="1547663" cy="723014"/>
          </a:xfrm>
          <a:prstGeom prst="rect">
            <a:avLst/>
          </a:prstGeom>
        </p:spPr>
      </p:pic>
      <p:pic>
        <p:nvPicPr>
          <p:cNvPr id="9" name="Picture 7" descr="C:\Users\Ivan\Desktop\PEA FG\logo_ibama.jpg">
            <a:extLst>
              <a:ext uri="{FF2B5EF4-FFF2-40B4-BE49-F238E27FC236}">
                <a16:creationId xmlns:a16="http://schemas.microsoft.com/office/drawing/2014/main" id="{99485FD4-8867-4C84-A0F2-072DDEC4E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467" y="5556141"/>
            <a:ext cx="1166173" cy="114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6FFC4BA3-AA66-44C4-99E7-34432495E9B5}"/>
              </a:ext>
            </a:extLst>
          </p:cNvPr>
          <p:cNvSpPr/>
          <p:nvPr/>
        </p:nvSpPr>
        <p:spPr>
          <a:xfrm>
            <a:off x="2051720" y="329120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400" dirty="0">
                <a:solidFill>
                  <a:srgbClr val="0C14B8"/>
                </a:solidFill>
                <a:latin typeface="Arial Black" panose="020B0A04020102020204" pitchFamily="34" charset="0"/>
              </a:rPr>
              <a:t>Módulo VI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pesca artesan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 numberOfShades="6"/>
                    </a14:imgEffect>
                    <a14:imgEffect>
                      <a14:saturation sat="1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41" b="27739"/>
          <a:stretch/>
        </p:blipFill>
        <p:spPr bwMode="auto">
          <a:xfrm>
            <a:off x="-1" y="2132855"/>
            <a:ext cx="9172001" cy="47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Modulo VI –Projeto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12819" y="1484784"/>
            <a:ext cx="9131181" cy="5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956" tIns="45478" rIns="90956" bIns="45478">
            <a:spAutoFit/>
          </a:bodyPr>
          <a:lstStyle/>
          <a:p>
            <a:pPr algn="ctr"/>
            <a:r>
              <a:rPr lang="pt-BR" sz="1600" b="1" dirty="0">
                <a:solidFill>
                  <a:srgbClr val="0C14B8"/>
                </a:solidFill>
              </a:rPr>
              <a:t>As principais ações do Projeto de Comunicação Social (PCS) tem a intenção de evitar interferências entre a atividade pesqueira local e a pesquisa sísmica. </a:t>
            </a:r>
          </a:p>
        </p:txBody>
      </p:sp>
      <p:sp>
        <p:nvSpPr>
          <p:cNvPr id="5" name="Retângulo 4"/>
          <p:cNvSpPr/>
          <p:nvPr/>
        </p:nvSpPr>
        <p:spPr>
          <a:xfrm>
            <a:off x="13999" y="5705380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pt-BR" sz="1200" dirty="0">
              <a:solidFill>
                <a:srgbClr val="0C14B8"/>
              </a:solidFill>
              <a:latin typeface="Calibri" panose="020F0502020204030204" pitchFamily="34" charset="0"/>
            </a:endParaRPr>
          </a:p>
          <a:p>
            <a:r>
              <a:rPr lang="pt-BR" dirty="0">
                <a:solidFill>
                  <a:srgbClr val="0C14B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Uma relação positiva entre ambos vai permitir o desenvolvimento da pesquisa sísmica e atividade pesqueira ao mesmo tempo</a:t>
            </a:r>
            <a:endParaRPr lang="pt-BR" dirty="0">
              <a:solidFill>
                <a:srgbClr val="0C14B8"/>
              </a:solidFill>
            </a:endParaRPr>
          </a:p>
        </p:txBody>
      </p:sp>
      <p:pic>
        <p:nvPicPr>
          <p:cNvPr id="10" name="Imagem 6" descr="LOGO NAV 10 Vazado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5712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1268760"/>
            <a:ext cx="910850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rgbClr val="0C14B8"/>
                </a:solidFill>
              </a:rPr>
              <a:t>Informar ao publico alvo a respeito da atividade de pesquisa sísmica a ser realizada, especialmente àqueles relacionados aos seus efeitos e potenciais impactos;</a:t>
            </a:r>
          </a:p>
        </p:txBody>
      </p:sp>
      <p:sp>
        <p:nvSpPr>
          <p:cNvPr id="8" name="Elipse 7"/>
          <p:cNvSpPr/>
          <p:nvPr/>
        </p:nvSpPr>
        <p:spPr>
          <a:xfrm>
            <a:off x="3974066" y="4014604"/>
            <a:ext cx="1298518" cy="1035289"/>
          </a:xfrm>
          <a:prstGeom prst="ellipse">
            <a:avLst/>
          </a:prstGeom>
          <a:solidFill>
            <a:schemeClr val="bg1"/>
          </a:solidFill>
          <a:ln>
            <a:solidFill>
              <a:srgbClr val="0C14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C14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Publico Alvo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Elipse 9"/>
          <p:cNvSpPr/>
          <p:nvPr/>
        </p:nvSpPr>
        <p:spPr>
          <a:xfrm>
            <a:off x="3131840" y="2097565"/>
            <a:ext cx="2376264" cy="14220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C14B8"/>
                </a:solidFill>
              </a:rPr>
              <a:t>Capitania dos Portos do Estado RJ</a:t>
            </a:r>
            <a:endParaRPr lang="pt-BR" dirty="0"/>
          </a:p>
        </p:txBody>
      </p:sp>
      <p:sp>
        <p:nvSpPr>
          <p:cNvPr id="11" name="Elipse 10"/>
          <p:cNvSpPr/>
          <p:nvPr/>
        </p:nvSpPr>
        <p:spPr>
          <a:xfrm>
            <a:off x="5705335" y="3825757"/>
            <a:ext cx="2755097" cy="15323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C14B8"/>
                </a:solidFill>
              </a:rPr>
              <a:t>Institui</a:t>
            </a:r>
            <a:r>
              <a:rPr lang="pt-BR" dirty="0">
                <a:solidFill>
                  <a:srgbClr val="0C14B8"/>
                </a:solidFill>
                <a:latin typeface="Calibri" pitchFamily="34" charset="0"/>
              </a:rPr>
              <a:t>ç</a:t>
            </a:r>
            <a:r>
              <a:rPr lang="pt-BR" dirty="0">
                <a:solidFill>
                  <a:srgbClr val="0C14B8"/>
                </a:solidFill>
              </a:rPr>
              <a:t>ões ligadas </a:t>
            </a:r>
            <a:r>
              <a:rPr lang="pt-BR" dirty="0">
                <a:solidFill>
                  <a:srgbClr val="0C14B8"/>
                </a:solidFill>
                <a:latin typeface="Calibri" pitchFamily="34" charset="0"/>
              </a:rPr>
              <a:t>à</a:t>
            </a:r>
            <a:r>
              <a:rPr lang="pt-BR" dirty="0">
                <a:solidFill>
                  <a:srgbClr val="0C14B8"/>
                </a:solidFill>
              </a:rPr>
              <a:t> atividade pesqueira – </a:t>
            </a:r>
            <a:r>
              <a:rPr lang="pt-BR" sz="1400" dirty="0">
                <a:solidFill>
                  <a:srgbClr val="0C14B8"/>
                </a:solidFill>
              </a:rPr>
              <a:t>Sindicatos, Associações, Secretarias</a:t>
            </a:r>
            <a:endParaRPr lang="pt-BR" sz="1400" dirty="0"/>
          </a:p>
        </p:txBody>
      </p:sp>
      <p:sp>
        <p:nvSpPr>
          <p:cNvPr id="13" name="Elipse 12"/>
          <p:cNvSpPr/>
          <p:nvPr/>
        </p:nvSpPr>
        <p:spPr>
          <a:xfrm>
            <a:off x="2531646" y="5445224"/>
            <a:ext cx="2544410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C14B8"/>
                </a:solidFill>
              </a:rPr>
              <a:t>ONGs e Institutos atuantes na </a:t>
            </a:r>
            <a:r>
              <a:rPr lang="pt-BR" dirty="0">
                <a:solidFill>
                  <a:srgbClr val="0C14B8"/>
                </a:solidFill>
                <a:latin typeface="Calibri" pitchFamily="34" charset="0"/>
              </a:rPr>
              <a:t>á</a:t>
            </a:r>
            <a:r>
              <a:rPr lang="pt-BR" dirty="0">
                <a:solidFill>
                  <a:srgbClr val="0C14B8"/>
                </a:solidFill>
              </a:rPr>
              <a:t>rea</a:t>
            </a:r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827585" y="4113789"/>
            <a:ext cx="2664296" cy="1602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C14B8"/>
                </a:solidFill>
              </a:rPr>
              <a:t>Agências ambientais envolvidas – </a:t>
            </a:r>
            <a:r>
              <a:rPr lang="pt-BR" sz="1400" dirty="0">
                <a:solidFill>
                  <a:srgbClr val="0C14B8"/>
                </a:solidFill>
              </a:rPr>
              <a:t>INEA, FIPESRJ, Secretarias, </a:t>
            </a:r>
            <a:r>
              <a:rPr lang="pt-BR" sz="1400" dirty="0" err="1">
                <a:solidFill>
                  <a:srgbClr val="0C14B8"/>
                </a:solidFill>
              </a:rPr>
              <a:t>ICMBio</a:t>
            </a:r>
            <a:endParaRPr lang="pt-BR" sz="1400" dirty="0"/>
          </a:p>
        </p:txBody>
      </p:sp>
      <p:sp>
        <p:nvSpPr>
          <p:cNvPr id="15" name="Elipse 14"/>
          <p:cNvSpPr/>
          <p:nvPr/>
        </p:nvSpPr>
        <p:spPr>
          <a:xfrm>
            <a:off x="1338048" y="2961661"/>
            <a:ext cx="2081824" cy="1107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rgbClr val="0C14B8"/>
                </a:solidFill>
              </a:rPr>
              <a:t>UCs</a:t>
            </a:r>
            <a:r>
              <a:rPr lang="pt-BR" dirty="0">
                <a:solidFill>
                  <a:srgbClr val="0C14B8"/>
                </a:solidFill>
              </a:rPr>
              <a:t> - GEPRO</a:t>
            </a:r>
            <a:endParaRPr lang="pt-BR" dirty="0"/>
          </a:p>
        </p:txBody>
      </p:sp>
      <p:sp>
        <p:nvSpPr>
          <p:cNvPr id="16" name="Elipse 15"/>
          <p:cNvSpPr/>
          <p:nvPr/>
        </p:nvSpPr>
        <p:spPr>
          <a:xfrm>
            <a:off x="5429688" y="2673629"/>
            <a:ext cx="2238656" cy="1134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C14B8"/>
                </a:solidFill>
              </a:rPr>
              <a:t>Centros de Pesquisa e Universidades</a:t>
            </a:r>
            <a:endParaRPr lang="pt-BR" dirty="0"/>
          </a:p>
        </p:txBody>
      </p:sp>
      <p:sp>
        <p:nvSpPr>
          <p:cNvPr id="17" name="Elipse 16"/>
          <p:cNvSpPr/>
          <p:nvPr/>
        </p:nvSpPr>
        <p:spPr>
          <a:xfrm>
            <a:off x="5118010" y="5358063"/>
            <a:ext cx="2502278" cy="1323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C14B8"/>
                </a:solidFill>
              </a:rPr>
              <a:t>Operadoras de cruzeiro Transatlânticos</a:t>
            </a:r>
            <a:endParaRPr lang="pt-BR" dirty="0"/>
          </a:p>
        </p:txBody>
      </p:sp>
      <p:sp>
        <p:nvSpPr>
          <p:cNvPr id="18" name="Elipse 17"/>
          <p:cNvSpPr/>
          <p:nvPr/>
        </p:nvSpPr>
        <p:spPr>
          <a:xfrm>
            <a:off x="3766825" y="3753749"/>
            <a:ext cx="1669271" cy="1532306"/>
          </a:xfrm>
          <a:prstGeom prst="ellipse">
            <a:avLst/>
          </a:prstGeom>
          <a:noFill/>
          <a:ln>
            <a:solidFill>
              <a:srgbClr val="0C14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/>
          <p:cNvSpPr/>
          <p:nvPr/>
        </p:nvSpPr>
        <p:spPr>
          <a:xfrm>
            <a:off x="3563888" y="3609733"/>
            <a:ext cx="2053414" cy="1853121"/>
          </a:xfrm>
          <a:prstGeom prst="ellipse">
            <a:avLst/>
          </a:prstGeom>
          <a:noFill/>
          <a:ln>
            <a:solidFill>
              <a:srgbClr val="0C14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6" descr="LOGO NAV 10 Vazado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1627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7427">
            <a:off x="395536" y="4501228"/>
            <a:ext cx="3003836" cy="212448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1536">
            <a:off x="3193315" y="2632417"/>
            <a:ext cx="2757369" cy="390401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819" y="1268760"/>
            <a:ext cx="91311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C14B8"/>
                </a:solidFill>
              </a:rPr>
              <a:t>Correspondências enviadas às partes interessadas comunicando a data de início e fim da atividade, e material informativo sobre a operação sísmica e os Projetos Ambientais em implantação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8264">
            <a:off x="395536" y="1988839"/>
            <a:ext cx="3044821" cy="2153494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6415351" y="2060688"/>
            <a:ext cx="2448272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30000"/>
              </a:spcBef>
              <a:defRPr/>
            </a:pPr>
            <a:r>
              <a:rPr lang="pt-BR" dirty="0">
                <a:solidFill>
                  <a:srgbClr val="0C14B8"/>
                </a:solidFill>
              </a:rPr>
              <a:t>Algumas entidades recebem as informações por </a:t>
            </a:r>
            <a:r>
              <a:rPr lang="pt-BR" dirty="0" err="1">
                <a:solidFill>
                  <a:srgbClr val="0C14B8"/>
                </a:solidFill>
              </a:rPr>
              <a:t>email</a:t>
            </a:r>
            <a:endParaRPr lang="pt-BR" dirty="0">
              <a:solidFill>
                <a:srgbClr val="0C14B8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171015" y="4365104"/>
            <a:ext cx="293407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30000"/>
              </a:spcBef>
            </a:pPr>
            <a:r>
              <a:rPr lang="pt-BR" dirty="0">
                <a:solidFill>
                  <a:srgbClr val="0C14B8"/>
                </a:solidFill>
              </a:rPr>
              <a:t>Disponibilização de número de telefone para responder dúvidas a respeito da atividade sísmica e dar outras informações.</a:t>
            </a: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729638"/>
              </p:ext>
            </p:extLst>
          </p:nvPr>
        </p:nvGraphicFramePr>
        <p:xfrm>
          <a:off x="7164288" y="3501008"/>
          <a:ext cx="947527" cy="767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DRAW" r:id="rId6" imgW="1704240" imgH="1384560" progId="CorelDraw.Graphic.8">
                  <p:embed/>
                </p:oleObj>
              </mc:Choice>
              <mc:Fallback>
                <p:oleObj name="CorelDRAW" r:id="rId6" imgW="1704240" imgH="1384560" progId="CorelDraw.Graphic.8">
                  <p:embed/>
                  <p:pic>
                    <p:nvPicPr>
                      <p:cNvPr id="1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7000" contras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3501008"/>
                        <a:ext cx="947527" cy="7675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agem 6" descr="LOGO NAV 10 Vazado.t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166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67944" y="1772816"/>
            <a:ext cx="4032448" cy="45397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700" dirty="0">
                <a:latin typeface="Arial" panose="020B0604020202020204" pitchFamily="34" charset="0"/>
                <a:ea typeface="Calibri" panose="020F0502020204030204" pitchFamily="34" charset="0"/>
              </a:rPr>
              <a:t>SISTRAM / 2 / 131416ZDEZ18 //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700" dirty="0">
                <a:latin typeface="Arial" panose="020B0604020202020204" pitchFamily="34" charset="0"/>
                <a:ea typeface="Calibri" panose="020F0502020204030204" pitchFamily="34" charset="0"/>
              </a:rPr>
              <a:t>A/ LJJL3 /SUBSEA VIKING / HAUGESUND / OTR // 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B/ 131416Z //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C/ 24º36’ S / 042º41’ W //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E/ 290 //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F/ 1,1 //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M/ RIO RADIO / RIO RADIO//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X/</a:t>
            </a:r>
            <a:r>
              <a:rPr lang="en-GB" sz="700" i="1" dirty="0">
                <a:latin typeface="Arial" panose="020B0604020202020204" pitchFamily="34" charset="0"/>
                <a:ea typeface="Calibri" panose="020F0502020204030204" pitchFamily="34" charset="0"/>
              </a:rPr>
              <a:t>  </a:t>
            </a: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INM-C 425957810 / FBB 870 773 164 904 </a:t>
            </a:r>
            <a:r>
              <a:rPr lang="en-GB" sz="700" i="1" dirty="0">
                <a:latin typeface="Arial" panose="020B0604020202020204" pitchFamily="34" charset="0"/>
                <a:ea typeface="Calibri" panose="020F0502020204030204" pitchFamily="34" charset="0"/>
              </a:rPr>
              <a:t>/ Bridge telephone +47 2240 9523/  </a:t>
            </a: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EMAIL: </a:t>
            </a:r>
            <a:r>
              <a:rPr lang="en-US" sz="7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BRIDGE.SUBSEA-VIKING@EIDESVIK.NO</a:t>
            </a: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// 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Y/ OPERACAO CONJUNTA COM AS EMBARCACOES VANTAGE E OCEAN ROUTE (APOIO)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Y-1 AREA DE TRABALHO PARA O SUBSEA VIKING NOS DIAS 04 de DEZEMBRO ate 11 DE DEZEMBRO DE 2019 //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700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LAT 24º31’20.8633’’S LONG 042º46’11.7749’’W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LAT 24º22’35.4865’’S LONG 042º26’08.2954’’W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LAT 24º28’42.2541’’S LONG 042º22’51.3267’’W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LAT 24º37’40.7663’’S LONG 042º43’05.2872’’W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700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1 û Casco vermelho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2 û Superestrutura amarela 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3 û </a:t>
            </a:r>
            <a:r>
              <a:rPr lang="pt-BR" sz="700" b="1" dirty="0" err="1">
                <a:latin typeface="Arial" panose="020B0604020202020204" pitchFamily="34" charset="0"/>
                <a:ea typeface="Calibri" panose="020F0502020204030204" pitchFamily="34" charset="0"/>
              </a:rPr>
              <a:t>Helideque</a:t>
            </a: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 na Proa e guindaste amarelo a boreste meia nau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4 û Velocidade media durante a estada na </a:t>
            </a:r>
            <a:r>
              <a:rPr lang="pt-BR" sz="700" b="1" dirty="0" err="1">
                <a:latin typeface="Arial" panose="020B0604020202020204" pitchFamily="34" charset="0"/>
                <a:ea typeface="Calibri" panose="020F0502020204030204" pitchFamily="34" charset="0"/>
              </a:rPr>
              <a:t>area</a:t>
            </a: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 descrita é de 1 nó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5 û ROV na agua pelo boreste a meia nau</a:t>
            </a:r>
            <a:endParaRPr lang="pt-BR" sz="7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6 û Solicitamos </a:t>
            </a:r>
            <a:r>
              <a:rPr lang="pt-BR" sz="700" b="1" dirty="0" err="1">
                <a:latin typeface="Arial" panose="020B0604020202020204" pitchFamily="34" charset="0"/>
                <a:ea typeface="Calibri" panose="020F0502020204030204" pitchFamily="34" charset="0"/>
              </a:rPr>
              <a:t>aproximacao</a:t>
            </a: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700" b="1" dirty="0" err="1">
                <a:latin typeface="Arial" panose="020B0604020202020204" pitchFamily="34" charset="0"/>
                <a:ea typeface="Calibri" panose="020F0502020204030204" pitchFamily="34" charset="0"/>
              </a:rPr>
              <a:t>minima</a:t>
            </a:r>
            <a:r>
              <a:rPr lang="pt-BR" sz="700" b="1" dirty="0">
                <a:latin typeface="Arial" panose="020B0604020202020204" pitchFamily="34" charset="0"/>
                <a:ea typeface="Calibri" panose="020F0502020204030204" pitchFamily="34" charset="0"/>
              </a:rPr>
              <a:t> de 2 milhas pelos bordos, popa e proa</a:t>
            </a:r>
            <a:endParaRPr lang="pt-BR" sz="7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95536" y="1916832"/>
            <a:ext cx="35464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Com as mensagens de posição (</a:t>
            </a:r>
            <a:r>
              <a:rPr lang="pt-BR" dirty="0" err="1">
                <a:solidFill>
                  <a:srgbClr val="0C14B8"/>
                </a:solidFill>
                <a:latin typeface="Calibri" panose="020F0502020204030204" pitchFamily="34" charset="0"/>
              </a:rPr>
              <a:t>email</a:t>
            </a: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) enviadas diariamente pelo radio operador do navio sísmico, a Marinha do Brasil atualiza e divulga as informações da atividade no mar no serviço de Aviso aos Navegantes. </a:t>
            </a:r>
            <a:endParaRPr lang="pt-BR" dirty="0">
              <a:solidFill>
                <a:srgbClr val="0C14B8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95536" y="1432014"/>
            <a:ext cx="104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C14B8"/>
                </a:solidFill>
              </a:rPr>
              <a:t>SISTRAM</a:t>
            </a:r>
          </a:p>
        </p:txBody>
      </p:sp>
      <p:pic>
        <p:nvPicPr>
          <p:cNvPr id="13" name="Imagem 6" descr="LOGO NAV 10 Vazado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7435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2819" y="1271982"/>
            <a:ext cx="9131181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1100" dirty="0">
              <a:solidFill>
                <a:srgbClr val="0C14B8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Anúncios diários são executados durante todo o período de atividade em Estações Costeiras (VHF e SSB). </a:t>
            </a:r>
            <a:endParaRPr lang="pt-BR" dirty="0">
              <a:solidFill>
                <a:srgbClr val="0C14B8"/>
              </a:solidFill>
            </a:endParaRPr>
          </a:p>
        </p:txBody>
      </p:sp>
      <p:pic>
        <p:nvPicPr>
          <p:cNvPr id="3074" name="Picture 2" descr="Resultado de imagem para radio ss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76872"/>
            <a:ext cx="3096344" cy="18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m para ondas de rad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17468"/>
            <a:ext cx="38100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m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67298"/>
            <a:ext cx="3688627" cy="277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6" descr="LOGO NAV 10 Vazado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624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504" y="1291592"/>
            <a:ext cx="9131181" cy="369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06" tIns="45704" rIns="91406" bIns="45704">
            <a:spAutoFit/>
          </a:bodyPr>
          <a:lstStyle/>
          <a:p>
            <a:pPr defTabSz="913788"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Abordo do navio sísmico e do apoio um técnico ambiental treinado é responsável pela abordagem via rádio das embarcações pesqueiras em atuação na área de  levantamento</a:t>
            </a:r>
          </a:p>
          <a:p>
            <a:pPr defTabSz="913788">
              <a:defRPr/>
            </a:pPr>
            <a:endParaRPr lang="pt-BR" dirty="0">
              <a:solidFill>
                <a:srgbClr val="0C14B8"/>
              </a:solidFill>
              <a:latin typeface="+mj-lt"/>
            </a:endParaRPr>
          </a:p>
          <a:p>
            <a:pPr defTabSz="913788">
              <a:defRPr/>
            </a:pPr>
            <a:endParaRPr lang="pt-BR" dirty="0">
              <a:solidFill>
                <a:srgbClr val="0C14B8"/>
              </a:solidFill>
              <a:latin typeface="+mj-lt"/>
            </a:endParaRPr>
          </a:p>
          <a:p>
            <a:pPr defTabSz="913788">
              <a:defRPr/>
            </a:pPr>
            <a:endParaRPr lang="pt-BR" dirty="0">
              <a:solidFill>
                <a:srgbClr val="0C14B8"/>
              </a:solidFill>
              <a:latin typeface="+mj-lt"/>
            </a:endParaRPr>
          </a:p>
          <a:p>
            <a:pPr defTabSz="913788">
              <a:defRPr/>
            </a:pPr>
            <a:endParaRPr lang="pt-BR" dirty="0">
              <a:solidFill>
                <a:srgbClr val="0C14B8"/>
              </a:solidFill>
              <a:latin typeface="+mj-lt"/>
            </a:endParaRPr>
          </a:p>
          <a:p>
            <a:pPr defTabSz="913788">
              <a:defRPr/>
            </a:pPr>
            <a:endParaRPr lang="pt-BR" dirty="0">
              <a:solidFill>
                <a:srgbClr val="0C14B8"/>
              </a:solidFill>
              <a:latin typeface="+mj-lt"/>
            </a:endParaRPr>
          </a:p>
          <a:p>
            <a:pPr defTabSz="913788">
              <a:defRPr/>
            </a:pPr>
            <a:endParaRPr lang="pt-BR" dirty="0">
              <a:solidFill>
                <a:srgbClr val="0C14B8"/>
              </a:solidFill>
              <a:latin typeface="+mj-lt"/>
            </a:endParaRPr>
          </a:p>
          <a:p>
            <a:pPr defTabSz="913788">
              <a:defRPr/>
            </a:pPr>
            <a:endParaRPr lang="pt-BR" dirty="0">
              <a:solidFill>
                <a:srgbClr val="0C14B8"/>
              </a:solidFill>
              <a:latin typeface="+mj-lt"/>
            </a:endParaRPr>
          </a:p>
          <a:p>
            <a:pPr defTabSz="913788">
              <a:defRPr/>
            </a:pPr>
            <a:endParaRPr lang="pt-BR" dirty="0">
              <a:solidFill>
                <a:srgbClr val="0C14B8"/>
              </a:solidFill>
              <a:latin typeface="+mj-lt"/>
            </a:endParaRPr>
          </a:p>
          <a:p>
            <a:pPr defTabSz="913788"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A embarcação assistente deverá estabelecer contato direto com as  embarcações pesqueiras na área, e encaminhá-las a um local seguro, se não for possível o contato via radio.</a:t>
            </a:r>
          </a:p>
          <a:p>
            <a:pPr defTabSz="913788">
              <a:defRPr/>
            </a:pPr>
            <a:r>
              <a:rPr lang="pt-BR" i="1" dirty="0">
                <a:solidFill>
                  <a:srgbClr val="0C14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</a:p>
        </p:txBody>
      </p:sp>
      <p:pic>
        <p:nvPicPr>
          <p:cNvPr id="7" name="Picture 30" descr="100_25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060848"/>
            <a:ext cx="2560939" cy="19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1"/>
          <p:cNvSpPr/>
          <p:nvPr/>
        </p:nvSpPr>
        <p:spPr>
          <a:xfrm>
            <a:off x="251520" y="2564904"/>
            <a:ext cx="46257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788">
              <a:defRPr/>
            </a:pPr>
            <a:r>
              <a:rPr lang="pt-BR" sz="2400" i="1" dirty="0">
                <a:solidFill>
                  <a:srgbClr val="0C14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Esse contato precisa ser feito respeitando a cultura e características de cada região</a:t>
            </a:r>
            <a:r>
              <a:rPr lang="pt-BR" i="1" dirty="0">
                <a:solidFill>
                  <a:srgbClr val="0C14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1"/>
          <a:stretch/>
        </p:blipFill>
        <p:spPr>
          <a:xfrm>
            <a:off x="4283968" y="4745688"/>
            <a:ext cx="3194130" cy="1969634"/>
          </a:xfrm>
          <a:prstGeom prst="rect">
            <a:avLst/>
          </a:prstGeom>
        </p:spPr>
      </p:pic>
      <p:pic>
        <p:nvPicPr>
          <p:cNvPr id="9" name="Imagem 6" descr="LOGO NAV 10 Vazado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0632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564901"/>
              </p:ext>
            </p:extLst>
          </p:nvPr>
        </p:nvGraphicFramePr>
        <p:xfrm>
          <a:off x="3851920" y="1988840"/>
          <a:ext cx="4680520" cy="4743234"/>
        </p:xfrm>
        <a:graphic>
          <a:graphicData uri="http://schemas.openxmlformats.org/drawingml/2006/table">
            <a:tbl>
              <a:tblPr/>
              <a:tblGrid>
                <a:gridCol w="89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45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44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7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2460">
                <a:tc gridSpan="5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LPS nº: 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Nº da ficha: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127">
                <a:tc gridSpan="5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Data da abordagem (dia/mês/ano):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Horário (hora/minutos):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025">
                <a:tc gridSpan="8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Nome da embarcação de registro: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460">
                <a:tc gridSpan="8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Nome do observador: 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127">
                <a:tc gridSpan="8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Pessoa contatada: 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025">
                <a:tc gridSpan="8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Nome da embarcação pesqueira: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921">
                <a:tc gridSpan="4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Comprimento da embarcação (m)</a:t>
                      </a:r>
                      <a:r>
                        <a:rPr lang="en-US" sz="600" dirty="0">
                          <a:latin typeface="Arial"/>
                          <a:ea typeface="Times New Roman"/>
                          <a:cs typeface="Arial"/>
                        </a:rPr>
                        <a:t>: 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Possui motor (     ) SIM_________hp    (   ) NÃO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Centro ( )  Popa (   )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706">
                <a:tc gridSpan="4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Qual número de dias que permanece ao mar?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Possui instrumentos de navegação?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  ) não  (    ) sim, quais? 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  )GPS  (    ) rádio (  ) sonar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706">
                <a:tc gridSpan="4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Tipo de abordagem: 	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 ) por rádio, Qual?    (    ) VHF      (    ) PX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) direta       (   ) outra:_SSB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Localização da embarcação pesqueira</a:t>
                      </a:r>
                      <a:r>
                        <a:rPr lang="pt-BR" sz="600" baseline="30000"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 (coordenada geográfica):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LAT                                     LONG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501"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Tipo de pesca: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) Linha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) Armadilha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 ) Outros: 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92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Rede: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) emalhar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) cerco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Espinhel: 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) fundo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(    ) superfície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3636">
                <a:tc gridSpan="4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Solicitou suspensão ou interrupção da pescaria?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(  ) não  (  ) sim, tempo de suspensão _____horas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A embarcação pesqueira sabia da realização da atividade sísmica na área? (  ) não   (  ) sim, como? 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t-BR" sz="600">
                          <a:latin typeface="Arial"/>
                          <a:ea typeface="Times New Roman"/>
                          <a:cs typeface="Arial"/>
                        </a:rPr>
                        <a:t>(  ) folheto, (  ) colônia (  ) Aviso aos Navegantes, (  ) rádio (  ) outros: </a:t>
                      </a:r>
                      <a:endParaRPr lang="pt-BR" sz="7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31619">
                <a:tc gridSpan="8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Porto de registro:                                               Porto de desembarque:   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É filiado a algum sindicato de pesca? Qual?: 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Armador, (Nome/TEL)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Profundidade: 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600" dirty="0">
                          <a:latin typeface="Arial"/>
                          <a:ea typeface="Times New Roman"/>
                          <a:cs typeface="Arial"/>
                        </a:rPr>
                        <a:t>Obs.: </a:t>
                      </a:r>
                      <a:endParaRPr lang="pt-BR" sz="7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025" marR="2602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07504" y="1484784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C14B8"/>
                </a:solidFill>
              </a:rPr>
              <a:t>Ficha de Abordagem de Embarcação Pesqueira</a:t>
            </a:r>
          </a:p>
        </p:txBody>
      </p:sp>
      <p:sp>
        <p:nvSpPr>
          <p:cNvPr id="2" name="Retângulo 1"/>
          <p:cNvSpPr/>
          <p:nvPr/>
        </p:nvSpPr>
        <p:spPr>
          <a:xfrm>
            <a:off x="539552" y="2132856"/>
            <a:ext cx="2893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1200" dirty="0">
              <a:solidFill>
                <a:srgbClr val="0C14B8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Durante as abordagens via rádio são coletadas informações sobre as características da embarcação pesqueira e o tipo de atividade pesqueira. </a:t>
            </a:r>
            <a:endParaRPr lang="pt-BR" dirty="0">
              <a:solidFill>
                <a:srgbClr val="0C14B8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8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4" y="4344281"/>
            <a:ext cx="2952328" cy="2214246"/>
          </a:xfrm>
          <a:prstGeom prst="rect">
            <a:avLst/>
          </a:prstGeom>
        </p:spPr>
      </p:pic>
      <p:pic>
        <p:nvPicPr>
          <p:cNvPr id="9" name="Imagem 6" descr="LOGO NAV 10 Vazado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9610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-17815" y="1806796"/>
            <a:ext cx="4591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1ª campanha de </a:t>
            </a:r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29/09/13 </a:t>
            </a:r>
            <a:r>
              <a:rPr lang="en-US" dirty="0" err="1">
                <a:solidFill>
                  <a:srgbClr val="0C14B8"/>
                </a:solidFill>
                <a:latin typeface="Calibri" panose="020F0502020204030204" pitchFamily="34" charset="0"/>
              </a:rPr>
              <a:t>até</a:t>
            </a:r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 28/11/13 </a:t>
            </a: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264251" y="1349332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C14B8"/>
                </a:solidFill>
              </a:rPr>
              <a:t>Abordagens pesqueiras em Pesquisas Sísmicas anteriores, na Bacia de Campos</a:t>
            </a:r>
          </a:p>
        </p:txBody>
      </p:sp>
      <p:pic>
        <p:nvPicPr>
          <p:cNvPr id="18" name="Imagem 6" descr="LOGO NAV 10 Vazado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9147" y="6237312"/>
            <a:ext cx="80203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3FB02203-DDC2-460A-A851-6A1E9CD6E24F}"/>
              </a:ext>
            </a:extLst>
          </p:cNvPr>
          <p:cNvSpPr/>
          <p:nvPr/>
        </p:nvSpPr>
        <p:spPr>
          <a:xfrm>
            <a:off x="-302866" y="5925542"/>
            <a:ext cx="4591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9 </a:t>
            </a:r>
            <a:r>
              <a:rPr lang="en-US" dirty="0" err="1">
                <a:solidFill>
                  <a:srgbClr val="0C14B8"/>
                </a:solidFill>
                <a:latin typeface="Calibri" panose="020F0502020204030204" pitchFamily="34" charset="0"/>
              </a:rPr>
              <a:t>abordagens</a:t>
            </a: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A5BB58B-0968-4C04-B47B-E5127B817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113179"/>
              </p:ext>
            </p:extLst>
          </p:nvPr>
        </p:nvGraphicFramePr>
        <p:xfrm>
          <a:off x="98474" y="2350974"/>
          <a:ext cx="4224743" cy="3539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3481">
                  <a:extLst>
                    <a:ext uri="{9D8B030D-6E8A-4147-A177-3AD203B41FA5}">
                      <a16:colId xmlns:a16="http://schemas.microsoft.com/office/drawing/2014/main" val="3488981476"/>
                    </a:ext>
                  </a:extLst>
                </a:gridCol>
                <a:gridCol w="487972">
                  <a:extLst>
                    <a:ext uri="{9D8B030D-6E8A-4147-A177-3AD203B41FA5}">
                      <a16:colId xmlns:a16="http://schemas.microsoft.com/office/drawing/2014/main" val="2481206589"/>
                    </a:ext>
                  </a:extLst>
                </a:gridCol>
                <a:gridCol w="107578">
                  <a:extLst>
                    <a:ext uri="{9D8B030D-6E8A-4147-A177-3AD203B41FA5}">
                      <a16:colId xmlns:a16="http://schemas.microsoft.com/office/drawing/2014/main" val="3659620632"/>
                    </a:ext>
                  </a:extLst>
                </a:gridCol>
                <a:gridCol w="1181288">
                  <a:extLst>
                    <a:ext uri="{9D8B030D-6E8A-4147-A177-3AD203B41FA5}">
                      <a16:colId xmlns:a16="http://schemas.microsoft.com/office/drawing/2014/main" val="2548204955"/>
                    </a:ext>
                  </a:extLst>
                </a:gridCol>
                <a:gridCol w="499045">
                  <a:extLst>
                    <a:ext uri="{9D8B030D-6E8A-4147-A177-3AD203B41FA5}">
                      <a16:colId xmlns:a16="http://schemas.microsoft.com/office/drawing/2014/main" val="4005140897"/>
                    </a:ext>
                  </a:extLst>
                </a:gridCol>
                <a:gridCol w="561427">
                  <a:extLst>
                    <a:ext uri="{9D8B030D-6E8A-4147-A177-3AD203B41FA5}">
                      <a16:colId xmlns:a16="http://schemas.microsoft.com/office/drawing/2014/main" val="3644971983"/>
                    </a:ext>
                  </a:extLst>
                </a:gridCol>
                <a:gridCol w="733952">
                  <a:extLst>
                    <a:ext uri="{9D8B030D-6E8A-4147-A177-3AD203B41FA5}">
                      <a16:colId xmlns:a16="http://schemas.microsoft.com/office/drawing/2014/main" val="3694310654"/>
                    </a:ext>
                  </a:extLst>
                </a:gridCol>
              </a:tblGrid>
              <a:tr h="47428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Embarcação pesqueira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Data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Lat x Long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Tipo de pesca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Interrupção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Embarcação de registro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527831432"/>
                  </a:ext>
                </a:extLst>
              </a:tr>
              <a:tr h="2758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GANEISHA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11/09/13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021º04’9” S / 039º 52’8” W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Superfície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Não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Sigma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1244540715"/>
                  </a:ext>
                </a:extLst>
              </a:tr>
              <a:tr h="2758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MATEUS RIO 5º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29/09/13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021º07’9” S / 039º44’8” W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Superfície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Não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Sigma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3489800708"/>
                  </a:ext>
                </a:extLst>
              </a:tr>
              <a:tr h="2758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ZICO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03/10/13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021º10’.1 S / 039º53’.4 W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Superfície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Não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Sigma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4169839243"/>
                  </a:ext>
                </a:extLst>
              </a:tr>
              <a:tr h="42159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XARÉU NA REDE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30/10/13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21º09.380’ S / 039º48.750’ W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Linha - Superfície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Não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Sigma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80117393"/>
                  </a:ext>
                </a:extLst>
              </a:tr>
              <a:tr h="2758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TITANIC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30/10/13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21º09.277’ S / 039º46.180’ W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Superfície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Não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Sigma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4198865872"/>
                  </a:ext>
                </a:extLst>
              </a:tr>
              <a:tr h="42159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LUZ DA VIDA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31/10/13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21º08.334’ S / 039º51.734’W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Linha - Superfície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Não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Sigma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3823821815"/>
                  </a:ext>
                </a:extLst>
              </a:tr>
              <a:tr h="42159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VEM COMIGO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01/11/13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21º11.40’ S / 039º54.12’ W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Linha - Superfície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Não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Assanhado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2749441189"/>
                  </a:ext>
                </a:extLst>
              </a:tr>
              <a:tr h="2758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*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24/11/13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21°11’1’’S / 039°46’5’’W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-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Sigma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769341380"/>
                  </a:ext>
                </a:extLst>
              </a:tr>
              <a:tr h="42159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JAIANE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25/11/13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21°10’8’’S / 039°47’6’’W           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Linha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Não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Sigma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09" marR="40409" marT="0" marB="0" anchor="ctr"/>
                </a:tc>
                <a:extLst>
                  <a:ext uri="{0D108BD9-81ED-4DB2-BD59-A6C34878D82A}">
                    <a16:rowId xmlns:a16="http://schemas.microsoft.com/office/drawing/2014/main" val="853594321"/>
                  </a:ext>
                </a:extLst>
              </a:tr>
            </a:tbl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1DA004D1-EB3C-4806-908D-E37BB95AAB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38"/>
          <a:stretch/>
        </p:blipFill>
        <p:spPr>
          <a:xfrm>
            <a:off x="4790751" y="2289562"/>
            <a:ext cx="4254775" cy="393770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D230A50-4394-4E00-827E-EF9B5C85D0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2" t="19299" r="1404" b="48903"/>
          <a:stretch/>
        </p:blipFill>
        <p:spPr>
          <a:xfrm>
            <a:off x="5292080" y="4509120"/>
            <a:ext cx="1434348" cy="1556512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53D064AC-F4D9-4F7E-B910-82285BD5C408}"/>
              </a:ext>
            </a:extLst>
          </p:cNvPr>
          <p:cNvSpPr/>
          <p:nvPr/>
        </p:nvSpPr>
        <p:spPr>
          <a:xfrm>
            <a:off x="4716016" y="6156012"/>
            <a:ext cx="4591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1 </a:t>
            </a:r>
            <a:r>
              <a:rPr lang="en-US" dirty="0" err="1">
                <a:solidFill>
                  <a:srgbClr val="0C14B8"/>
                </a:solidFill>
                <a:latin typeface="Calibri" panose="020F0502020204030204" pitchFamily="34" charset="0"/>
              </a:rPr>
              <a:t>abordagem</a:t>
            </a: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D9CFCA83-0956-44E7-BB1F-F25EDD08BFEF}"/>
              </a:ext>
            </a:extLst>
          </p:cNvPr>
          <p:cNvSpPr/>
          <p:nvPr/>
        </p:nvSpPr>
        <p:spPr>
          <a:xfrm>
            <a:off x="4539541" y="1799236"/>
            <a:ext cx="4591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2ª campanha de </a:t>
            </a:r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31/05/14 </a:t>
            </a:r>
            <a:r>
              <a:rPr lang="en-US" dirty="0" err="1">
                <a:solidFill>
                  <a:srgbClr val="0C14B8"/>
                </a:solidFill>
                <a:latin typeface="Calibri" panose="020F0502020204030204" pitchFamily="34" charset="0"/>
              </a:rPr>
              <a:t>até</a:t>
            </a:r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 01/07/14 </a:t>
            </a: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163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4788024" y="1556792"/>
            <a:ext cx="43431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4ª campanha de </a:t>
            </a:r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11/03/16 </a:t>
            </a:r>
            <a:r>
              <a:rPr lang="en-US" dirty="0" err="1">
                <a:solidFill>
                  <a:srgbClr val="0C14B8"/>
                </a:solidFill>
                <a:latin typeface="Calibri" panose="020F0502020204030204" pitchFamily="34" charset="0"/>
              </a:rPr>
              <a:t>até</a:t>
            </a:r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 18/04/16 </a:t>
            </a: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D32D3FE-1452-4167-8F68-83586F211289}"/>
              </a:ext>
            </a:extLst>
          </p:cNvPr>
          <p:cNvSpPr/>
          <p:nvPr/>
        </p:nvSpPr>
        <p:spPr>
          <a:xfrm>
            <a:off x="222253" y="1556792"/>
            <a:ext cx="4591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3ª campanha de </a:t>
            </a:r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07/02/15 </a:t>
            </a:r>
            <a:r>
              <a:rPr lang="en-US" dirty="0" err="1">
                <a:solidFill>
                  <a:srgbClr val="0C14B8"/>
                </a:solidFill>
                <a:latin typeface="Calibri" panose="020F0502020204030204" pitchFamily="34" charset="0"/>
              </a:rPr>
              <a:t>até</a:t>
            </a:r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 27/02/15 </a:t>
            </a: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CC9185-901A-4428-A47D-2A2B4E8654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051" r="27950" b="938"/>
          <a:stretch/>
        </p:blipFill>
        <p:spPr>
          <a:xfrm>
            <a:off x="107504" y="2024161"/>
            <a:ext cx="4394971" cy="424847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9FF973F-51D9-46E5-A2E8-7F53F8DD81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7" t="34211" r="1176" b="29928"/>
          <a:stretch/>
        </p:blipFill>
        <p:spPr>
          <a:xfrm>
            <a:off x="892522" y="4509120"/>
            <a:ext cx="1625551" cy="158417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AA923EB-1BF0-4875-A7BF-B48AF67EDA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" t="1967" r="34251" b="849"/>
          <a:stretch/>
        </p:blipFill>
        <p:spPr>
          <a:xfrm>
            <a:off x="4860032" y="1988840"/>
            <a:ext cx="4032448" cy="4278329"/>
          </a:xfrm>
          <a:prstGeom prst="rect">
            <a:avLst/>
          </a:prstGeom>
        </p:spPr>
      </p:pic>
      <p:pic>
        <p:nvPicPr>
          <p:cNvPr id="18" name="Imagem 6" descr="LOGO NAV 10 Vazado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401" y="6309320"/>
            <a:ext cx="7017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BA5FED4-3067-4071-ADD3-25577338E0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7" t="33631" r="11725" b="47766"/>
          <a:stretch/>
        </p:blipFill>
        <p:spPr>
          <a:xfrm>
            <a:off x="7164288" y="2214156"/>
            <a:ext cx="1440160" cy="868886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1A72880A-7F1B-405A-AA91-3127D0FE6A75}"/>
              </a:ext>
            </a:extLst>
          </p:cNvPr>
          <p:cNvSpPr/>
          <p:nvPr/>
        </p:nvSpPr>
        <p:spPr>
          <a:xfrm>
            <a:off x="-252536" y="6309320"/>
            <a:ext cx="4591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1 </a:t>
            </a:r>
            <a:r>
              <a:rPr lang="en-US" dirty="0" err="1">
                <a:solidFill>
                  <a:srgbClr val="0C14B8"/>
                </a:solidFill>
                <a:latin typeface="Calibri" panose="020F0502020204030204" pitchFamily="34" charset="0"/>
              </a:rPr>
              <a:t>abordagem</a:t>
            </a: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7FF2803-5FC4-458E-8FAC-79A9C3187509}"/>
              </a:ext>
            </a:extLst>
          </p:cNvPr>
          <p:cNvSpPr/>
          <p:nvPr/>
        </p:nvSpPr>
        <p:spPr>
          <a:xfrm>
            <a:off x="4557057" y="6237312"/>
            <a:ext cx="4591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C14B8"/>
                </a:solidFill>
                <a:latin typeface="Calibri" panose="020F0502020204030204" pitchFamily="34" charset="0"/>
              </a:rPr>
              <a:t>4 </a:t>
            </a:r>
            <a:r>
              <a:rPr lang="en-US" dirty="0" err="1">
                <a:solidFill>
                  <a:srgbClr val="0C14B8"/>
                </a:solidFill>
                <a:latin typeface="Calibri" panose="020F0502020204030204" pitchFamily="34" charset="0"/>
              </a:rPr>
              <a:t>abordagens</a:t>
            </a: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809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title"/>
          </p:nvPr>
        </p:nvSpPr>
        <p:spPr>
          <a:xfrm>
            <a:off x="0" y="1340768"/>
            <a:ext cx="9144000" cy="369332"/>
          </a:xfr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1" dirty="0" err="1">
                <a:solidFill>
                  <a:srgbClr val="0C14B8"/>
                </a:solidFill>
                <a:latin typeface="+mn-lt"/>
                <a:ea typeface="+mn-ea"/>
                <a:cs typeface="+mn-cs"/>
              </a:rPr>
              <a:t>Perda</a:t>
            </a:r>
            <a:r>
              <a:rPr lang="en-US" sz="1800" b="1" dirty="0">
                <a:solidFill>
                  <a:srgbClr val="0C14B8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b="1" dirty="0" err="1">
                <a:solidFill>
                  <a:srgbClr val="0C14B8"/>
                </a:solidFill>
                <a:latin typeface="+mn-lt"/>
                <a:ea typeface="+mn-ea"/>
                <a:cs typeface="+mn-cs"/>
              </a:rPr>
              <a:t>ou</a:t>
            </a:r>
            <a:r>
              <a:rPr lang="en-US" sz="1800" b="1" dirty="0">
                <a:solidFill>
                  <a:srgbClr val="0C14B8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b="1" dirty="0" err="1">
                <a:solidFill>
                  <a:srgbClr val="0C14B8"/>
                </a:solidFill>
                <a:latin typeface="+mn-lt"/>
                <a:ea typeface="+mn-ea"/>
                <a:cs typeface="+mn-cs"/>
              </a:rPr>
              <a:t>dano</a:t>
            </a:r>
            <a:r>
              <a:rPr lang="en-US" sz="1800" b="1" dirty="0">
                <a:solidFill>
                  <a:srgbClr val="0C14B8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800" b="1" dirty="0" err="1">
                <a:solidFill>
                  <a:srgbClr val="0C14B8"/>
                </a:solidFill>
                <a:latin typeface="+mn-lt"/>
                <a:ea typeface="+mn-ea"/>
                <a:cs typeface="+mn-cs"/>
              </a:rPr>
              <a:t>petrecho</a:t>
            </a:r>
            <a:r>
              <a:rPr lang="en-US" sz="1800" b="1" dirty="0">
                <a:solidFill>
                  <a:srgbClr val="0C14B8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800" b="1" dirty="0" err="1">
                <a:solidFill>
                  <a:srgbClr val="0C14B8"/>
                </a:solidFill>
                <a:latin typeface="+mn-lt"/>
                <a:ea typeface="+mn-ea"/>
                <a:cs typeface="+mn-cs"/>
              </a:rPr>
              <a:t>Pesca</a:t>
            </a:r>
            <a:endParaRPr lang="pt-BR" sz="1800" b="1" dirty="0">
              <a:solidFill>
                <a:srgbClr val="0C14B8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0" y="1916832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>
              <a:spcBef>
                <a:spcPct val="20000"/>
              </a:spcBef>
              <a:buClr>
                <a:schemeClr val="bg2"/>
              </a:buClr>
              <a:buSzPct val="120000"/>
              <a:defRPr/>
            </a:pP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As ações do Projeto de Comunicação Social incluem um plano de ressarcimento do material em caso de perda ou dano de petrecho de pesca por causa da pesquisa sísmica.</a:t>
            </a:r>
            <a:endParaRPr lang="pt-BR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59" y="3501008"/>
            <a:ext cx="4342723" cy="3252867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708920"/>
            <a:ext cx="3849155" cy="2160240"/>
          </a:xfrm>
          <a:prstGeom prst="rect">
            <a:avLst/>
          </a:prstGeom>
        </p:spPr>
      </p:pic>
      <p:pic>
        <p:nvPicPr>
          <p:cNvPr id="16" name="Imagem 6" descr="LOGO NAV 10 Vazado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1611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84" y="4830226"/>
            <a:ext cx="3932155" cy="152004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94" y="1628800"/>
            <a:ext cx="3581260" cy="2066962"/>
          </a:xfrm>
          <a:prstGeom prst="rect">
            <a:avLst/>
          </a:prstGeom>
        </p:spPr>
      </p:pic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788024" y="1627935"/>
            <a:ext cx="392392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>
              <a:spcBef>
                <a:spcPct val="20000"/>
              </a:spcBef>
              <a:buClr>
                <a:schemeClr val="bg2"/>
              </a:buClr>
              <a:buSzPct val="120000"/>
              <a:defRPr/>
            </a:pP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Se for encontrado material de pesca a deriva, ou enroscado em partes das embarcações e o dono não se identificar, esse material poderá ser doado a uma colônia de pesca se estiver em bom estado, se não, será transferido como resíduo.</a:t>
            </a:r>
            <a:endParaRPr lang="pt-BR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506" y="4188013"/>
            <a:ext cx="2885878" cy="2162255"/>
          </a:xfrm>
          <a:prstGeom prst="rect">
            <a:avLst/>
          </a:prstGeom>
        </p:spPr>
      </p:pic>
      <p:pic>
        <p:nvPicPr>
          <p:cNvPr id="16" name="Imagem 6" descr="LOGO NAV 10 Vazado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3467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23528" y="4418638"/>
            <a:ext cx="5688632" cy="217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>
              <a:spcBef>
                <a:spcPct val="20000"/>
              </a:spcBef>
              <a:buClr>
                <a:schemeClr val="bg2"/>
              </a:buClr>
              <a:buSzPct val="120000"/>
              <a:defRPr/>
            </a:pP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Se for encontrado material e um pescador se identificar como proprietário, o mesmo precisa relatar todo o material perdido ou danificado.</a:t>
            </a:r>
          </a:p>
          <a:p>
            <a:pPr algn="just" eaLnBrk="0" hangingPunct="0">
              <a:spcBef>
                <a:spcPct val="20000"/>
              </a:spcBef>
              <a:buClr>
                <a:schemeClr val="bg2"/>
              </a:buClr>
              <a:buSzPct val="120000"/>
              <a:defRPr/>
            </a:pP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  <a:p>
            <a:pPr algn="just" eaLnBrk="0" hangingPunct="0">
              <a:spcBef>
                <a:spcPct val="20000"/>
              </a:spcBef>
              <a:buClr>
                <a:schemeClr val="bg2"/>
              </a:buClr>
              <a:buSzPct val="120000"/>
              <a:defRPr/>
            </a:pP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Então são feitos orçamentos, a compra do material e a entrega (todas as etapas são documentadas)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3576736" cy="268255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296144"/>
            <a:ext cx="2663684" cy="4725144"/>
          </a:xfrm>
          <a:prstGeom prst="rect">
            <a:avLst/>
          </a:prstGeom>
        </p:spPr>
      </p:pic>
      <p:pic>
        <p:nvPicPr>
          <p:cNvPr id="10" name="Imagem 6" descr="LOGO NAV 10 Vazado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7170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819" y="53752"/>
            <a:ext cx="9131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Projeto de Comunicação Social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2819" y="1268760"/>
            <a:ext cx="9131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C14B8"/>
                </a:solidFill>
              </a:rPr>
              <a:t>Como você pode ajudar no PCS?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1520" y="1988840"/>
            <a:ext cx="889248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85750" indent="-285750" algn="just" eaLnBrk="0" hangingPunct="0">
              <a:spcBef>
                <a:spcPct val="20000"/>
              </a:spcBef>
              <a:buClr>
                <a:srgbClr val="0C14B8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Informando ao Técnico Ambiental (TA) sempre que tiver alguma embarcação pesqueira próxima;</a:t>
            </a:r>
          </a:p>
          <a:p>
            <a:pPr marL="285750" indent="-285750" algn="just" eaLnBrk="0" hangingPunct="0">
              <a:spcBef>
                <a:spcPct val="20000"/>
              </a:spcBef>
              <a:buClr>
                <a:srgbClr val="0C14B8"/>
              </a:buClr>
              <a:buSzPct val="120000"/>
              <a:buFont typeface="Wingdings" panose="05000000000000000000" pitchFamily="2" charset="2"/>
              <a:buChar char="ü"/>
              <a:defRPr/>
            </a:pP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  <a:p>
            <a:pPr marL="285750" indent="-285750" algn="just" eaLnBrk="0" hangingPunct="0">
              <a:spcBef>
                <a:spcPct val="20000"/>
              </a:spcBef>
              <a:buClr>
                <a:srgbClr val="0C14B8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Informando ao TA sempre que for achado algum petrecho de pesca;</a:t>
            </a:r>
          </a:p>
          <a:p>
            <a:pPr marL="285750" indent="-285750" algn="just" eaLnBrk="0" hangingPunct="0">
              <a:spcBef>
                <a:spcPct val="20000"/>
              </a:spcBef>
              <a:buClr>
                <a:srgbClr val="0C14B8"/>
              </a:buClr>
              <a:buSzPct val="120000"/>
              <a:buFont typeface="Wingdings" panose="05000000000000000000" pitchFamily="2" charset="2"/>
              <a:buChar char="ü"/>
              <a:defRPr/>
            </a:pP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  <a:p>
            <a:pPr marL="285750" indent="-285750" algn="just" eaLnBrk="0" hangingPunct="0">
              <a:spcBef>
                <a:spcPct val="20000"/>
              </a:spcBef>
              <a:buClr>
                <a:srgbClr val="0C14B8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Tirando todas as suas duvidas com o TA;</a:t>
            </a:r>
          </a:p>
          <a:p>
            <a:pPr marL="285750" indent="-285750" algn="just" eaLnBrk="0" hangingPunct="0">
              <a:spcBef>
                <a:spcPct val="20000"/>
              </a:spcBef>
              <a:buClr>
                <a:srgbClr val="0C14B8"/>
              </a:buClr>
              <a:buSzPct val="120000"/>
              <a:buFont typeface="Wingdings" panose="05000000000000000000" pitchFamily="2" charset="2"/>
              <a:buChar char="ü"/>
              <a:defRPr/>
            </a:pP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  <a:p>
            <a:pPr marL="285750" indent="-285750" algn="just" eaLnBrk="0" hangingPunct="0">
              <a:spcBef>
                <a:spcPct val="20000"/>
              </a:spcBef>
              <a:buClr>
                <a:srgbClr val="0C14B8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srgbClr val="0C14B8"/>
                </a:solidFill>
                <a:latin typeface="Calibri" panose="020F0502020204030204" pitchFamily="34" charset="0"/>
              </a:rPr>
              <a:t>Auxiliando sempre que possível, todo tripulante é parte importante para o bom andamento do PCS!</a:t>
            </a:r>
          </a:p>
          <a:p>
            <a:pPr marL="285750" indent="-285750" algn="just" eaLnBrk="0" hangingPunct="0">
              <a:spcBef>
                <a:spcPct val="20000"/>
              </a:spcBef>
              <a:buClr>
                <a:srgbClr val="0C14B8"/>
              </a:buClr>
              <a:buSzPct val="120000"/>
              <a:buFont typeface="Wingdings" panose="05000000000000000000" pitchFamily="2" charset="2"/>
              <a:buChar char="ü"/>
              <a:defRPr/>
            </a:pP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  <a:p>
            <a:pPr algn="just" eaLnBrk="0" hangingPunct="0">
              <a:spcBef>
                <a:spcPct val="20000"/>
              </a:spcBef>
              <a:buClr>
                <a:schemeClr val="bg2"/>
              </a:buClr>
              <a:buSzPct val="120000"/>
              <a:defRPr/>
            </a:pPr>
            <a:endParaRPr lang="pt-BR" dirty="0">
              <a:solidFill>
                <a:srgbClr val="0C14B8"/>
              </a:solidFill>
              <a:latin typeface="Calibri" panose="020F050202020403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788024" y="5517232"/>
            <a:ext cx="2397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0C14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Obrigado!</a:t>
            </a:r>
            <a:endParaRPr lang="pt-BR" dirty="0">
              <a:solidFill>
                <a:srgbClr val="0C14B8"/>
              </a:solidFill>
            </a:endParaRPr>
          </a:p>
        </p:txBody>
      </p:sp>
      <p:pic>
        <p:nvPicPr>
          <p:cNvPr id="10" name="Imagem 6" descr="LOGO NAV 10 Vazado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6021288"/>
            <a:ext cx="11027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12393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2064</TotalTime>
  <Words>1013</Words>
  <Application>Microsoft Office PowerPoint</Application>
  <PresentationFormat>Apresentação na tela (4:3)</PresentationFormat>
  <Paragraphs>198</Paragraphs>
  <Slides>14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Times New Roman</vt:lpstr>
      <vt:lpstr>Wingdings</vt:lpstr>
      <vt:lpstr>Tema do Office</vt:lpstr>
      <vt:lpstr>CorelDRAW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Perda ou dano de petrecho de Pesca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PEAT - BGP</dc:title>
  <dc:creator>Marcelo</dc:creator>
  <cp:lastModifiedBy>Natalia</cp:lastModifiedBy>
  <cp:revision>160</cp:revision>
  <dcterms:created xsi:type="dcterms:W3CDTF">2015-01-10T00:38:09Z</dcterms:created>
  <dcterms:modified xsi:type="dcterms:W3CDTF">2019-09-02T19:20:53Z</dcterms:modified>
</cp:coreProperties>
</file>