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8" r:id="rId3"/>
    <p:sldId id="259" r:id="rId4"/>
    <p:sldId id="277" r:id="rId5"/>
    <p:sldId id="278" r:id="rId6"/>
    <p:sldId id="279" r:id="rId7"/>
    <p:sldId id="281" r:id="rId8"/>
    <p:sldId id="282" r:id="rId9"/>
    <p:sldId id="283" r:id="rId10"/>
    <p:sldId id="284" r:id="rId11"/>
    <p:sldId id="925" r:id="rId12"/>
    <p:sldId id="285" r:id="rId13"/>
    <p:sldId id="924" r:id="rId14"/>
    <p:sldId id="359" r:id="rId15"/>
    <p:sldId id="923" r:id="rId16"/>
    <p:sldId id="286" r:id="rId17"/>
    <p:sldId id="926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4B8"/>
    <a:srgbClr val="0000FF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10" d="100"/>
          <a:sy n="110" d="100"/>
        </p:scale>
        <p:origin x="106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BD2B-3D55-4F48-B235-21325C042B89}" type="datetimeFigureOut">
              <a:rPr lang="pt-BR" smtClean="0"/>
              <a:pPr/>
              <a:t>02/09/2019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B4D3C-CC0A-4D8E-A804-9BB2E3BF66A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 descr="LOGO NAV 10 Vazado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195852"/>
            <a:ext cx="1139193" cy="81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-23615" y="206569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PEAT –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Projeto</a:t>
            </a:r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 de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Educação</a:t>
            </a:r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Ambiental</a:t>
            </a:r>
            <a:r>
              <a:rPr lang="en-US" dirty="0">
                <a:solidFill>
                  <a:srgbClr val="0C14B8"/>
                </a:solidFill>
                <a:latin typeface="Arial Black" panose="020B0A04020102020204" pitchFamily="34" charset="0"/>
              </a:rPr>
              <a:t> para </a:t>
            </a:r>
            <a:r>
              <a:rPr lang="en-US" dirty="0" err="1">
                <a:solidFill>
                  <a:srgbClr val="0C14B8"/>
                </a:solidFill>
                <a:latin typeface="Arial Black" panose="020B0A04020102020204" pitchFamily="34" charset="0"/>
              </a:rPr>
              <a:t>Trabalhadores</a:t>
            </a:r>
            <a:endParaRPr lang="en-US" dirty="0">
              <a:solidFill>
                <a:srgbClr val="0C14B8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0365E-650E-4E09-9EE2-A658D4957F2A}"/>
              </a:ext>
            </a:extLst>
          </p:cNvPr>
          <p:cNvSpPr txBox="1"/>
          <p:nvPr/>
        </p:nvSpPr>
        <p:spPr>
          <a:xfrm>
            <a:off x="1331640" y="5834550"/>
            <a:ext cx="7809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Educação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Ambiental para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Trabalhadores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mitigação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exigida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licenciamento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federal,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conduzido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1600" i="1" dirty="0">
                <a:solidFill>
                  <a:srgbClr val="0C1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IBAMA</a:t>
            </a:r>
          </a:p>
        </p:txBody>
      </p:sp>
      <p:pic>
        <p:nvPicPr>
          <p:cNvPr id="6" name="Imagem 9" descr="logo shell espelhado.jpg">
            <a:extLst>
              <a:ext uri="{FF2B5EF4-FFF2-40B4-BE49-F238E27FC236}">
                <a16:creationId xmlns:a16="http://schemas.microsoft.com/office/drawing/2014/main" id="{8028BD78-9E63-43BB-B139-5A2D47C430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692" t="6058"/>
          <a:stretch/>
        </p:blipFill>
        <p:spPr>
          <a:xfrm>
            <a:off x="2657" y="260648"/>
            <a:ext cx="1547663" cy="723014"/>
          </a:xfrm>
          <a:prstGeom prst="rect">
            <a:avLst/>
          </a:prstGeom>
        </p:spPr>
      </p:pic>
      <p:pic>
        <p:nvPicPr>
          <p:cNvPr id="9" name="Picture 7" descr="C:\Users\Ivan\Desktop\PEA FG\logo_ibama.jpg">
            <a:extLst>
              <a:ext uri="{FF2B5EF4-FFF2-40B4-BE49-F238E27FC236}">
                <a16:creationId xmlns:a16="http://schemas.microsoft.com/office/drawing/2014/main" id="{99485FD4-8867-4C84-A0F2-072DDEC4E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467" y="5556141"/>
            <a:ext cx="1166173" cy="114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6FFC4BA3-AA66-44C4-99E7-34432495E9B5}"/>
              </a:ext>
            </a:extLst>
          </p:cNvPr>
          <p:cNvSpPr/>
          <p:nvPr/>
        </p:nvSpPr>
        <p:spPr>
          <a:xfrm>
            <a:off x="2051720" y="329120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400" dirty="0">
                <a:solidFill>
                  <a:srgbClr val="0C14B8"/>
                </a:solidFill>
                <a:latin typeface="Arial Black" panose="020B0A04020102020204" pitchFamily="34" charset="0"/>
              </a:rPr>
              <a:t>Módulo 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395536" y="188640"/>
            <a:ext cx="8280920" cy="144016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Pesquisa Sísmica Marítima 4D no Parque das Conchas –Bacia de Campos.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5392" y="1431694"/>
            <a:ext cx="6373216" cy="516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37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bg1"/>
                </a:solidFill>
              </a:rPr>
              <a:t>Módulo I – Geral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5496" y="2348880"/>
            <a:ext cx="9036497" cy="276998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C14B8"/>
                </a:solidFill>
              </a:rPr>
              <a:t>• Legislação ambiental Brasileira.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C14B8"/>
                </a:solidFill>
              </a:rPr>
              <a:t>• Processo de licenciamento da Sísmica.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C14B8"/>
                </a:solidFill>
              </a:rPr>
              <a:t>• </a:t>
            </a:r>
            <a:r>
              <a:rPr lang="en-US" sz="3600" dirty="0" err="1">
                <a:solidFill>
                  <a:srgbClr val="0C14B8"/>
                </a:solidFill>
              </a:rPr>
              <a:t>Impactos</a:t>
            </a:r>
            <a:r>
              <a:rPr lang="en-US" sz="3600" dirty="0">
                <a:solidFill>
                  <a:srgbClr val="0C14B8"/>
                </a:solidFill>
              </a:rPr>
              <a:t> </a:t>
            </a:r>
            <a:r>
              <a:rPr lang="en-US" sz="3600" dirty="0" err="1">
                <a:solidFill>
                  <a:srgbClr val="0C14B8"/>
                </a:solidFill>
              </a:rPr>
              <a:t>identificados</a:t>
            </a:r>
            <a:r>
              <a:rPr lang="en-US" sz="3600" dirty="0">
                <a:solidFill>
                  <a:srgbClr val="0C14B8"/>
                </a:solidFill>
              </a:rPr>
              <a:t> </a:t>
            </a:r>
            <a:r>
              <a:rPr lang="en-US" sz="3600" dirty="0" err="1">
                <a:solidFill>
                  <a:srgbClr val="0C14B8"/>
                </a:solidFill>
              </a:rPr>
              <a:t>na</a:t>
            </a:r>
            <a:r>
              <a:rPr lang="en-US" sz="3600" dirty="0">
                <a:solidFill>
                  <a:srgbClr val="0C14B8"/>
                </a:solidFill>
              </a:rPr>
              <a:t> </a:t>
            </a:r>
            <a:r>
              <a:rPr lang="en-US" sz="3600" dirty="0" err="1">
                <a:solidFill>
                  <a:srgbClr val="0C14B8"/>
                </a:solidFill>
              </a:rPr>
              <a:t>atividade</a:t>
            </a:r>
            <a:r>
              <a:rPr lang="en-US" sz="3600" dirty="0">
                <a:solidFill>
                  <a:srgbClr val="0C14B8"/>
                </a:solidFill>
              </a:rPr>
              <a:t> </a:t>
            </a:r>
            <a:r>
              <a:rPr lang="en-US" sz="3600" dirty="0" err="1">
                <a:solidFill>
                  <a:srgbClr val="0C14B8"/>
                </a:solidFill>
              </a:rPr>
              <a:t>sísmica</a:t>
            </a:r>
            <a:r>
              <a:rPr lang="en-US" sz="3600" dirty="0">
                <a:solidFill>
                  <a:srgbClr val="0C14B8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600" dirty="0">
                <a:solidFill>
                  <a:srgbClr val="0C14B8"/>
                </a:solidFill>
              </a:rPr>
              <a:t>• Medidas mitigadoras.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Legislação Ambiental Brasileira.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5536" y="1436583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1981 - Lei 6.938/81-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Estabelece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a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política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ambiental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nacional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CONAMA –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Conselho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Nacional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de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Meio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Ambiente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.</a:t>
            </a:r>
            <a:endParaRPr lang="en-US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395536" y="3559890"/>
            <a:ext cx="8280400" cy="123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auto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1993 -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Resolução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CONAMA 09/93 –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Proibe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o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descarte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de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certos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produtos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no mar,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dentre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eles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o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óleo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.</a:t>
            </a:r>
          </a:p>
          <a:p>
            <a:pPr algn="just" fontAlgn="auto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O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uso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de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dispersante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químico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é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proíbido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no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Brasil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395536" y="5132097"/>
            <a:ext cx="8280400" cy="81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761" tIns="38880" rIns="77761" bIns="3888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1997 - Lei nº 5318/97 –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Estabelece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multas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para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navios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ou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terminais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portuários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que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estiverem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descartando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óleo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no mar.</a:t>
            </a:r>
            <a:endParaRPr lang="en-US" sz="2400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395536" y="2564904"/>
            <a:ext cx="8280400" cy="74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761" tIns="38880" rIns="77761" bIns="38880">
            <a:spAutoFit/>
          </a:bodyPr>
          <a:lstStyle/>
          <a:p>
            <a:pPr algn="just" fontAlgn="auto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defRPr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1987 – Lei 7643/87 –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Pescar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ou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molestar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cetáceos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é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proibido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em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águas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brasileiras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Legislação Ambiental Brasileira.</a:t>
            </a: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246479" y="2780928"/>
            <a:ext cx="7781905" cy="15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61" tIns="38880" rIns="77761" bIns="38880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sz="2000" dirty="0">
                <a:solidFill>
                  <a:srgbClr val="0000FF"/>
                </a:solidFill>
              </a:rPr>
              <a:t>2000 - CONAMA n</a:t>
            </a:r>
            <a:r>
              <a:rPr lang="pt-BR" sz="2000" baseline="30000" dirty="0">
                <a:solidFill>
                  <a:srgbClr val="0000FF"/>
                </a:solidFill>
              </a:rPr>
              <a:t>0</a:t>
            </a:r>
            <a:r>
              <a:rPr lang="pt-BR" sz="2000" dirty="0">
                <a:solidFill>
                  <a:srgbClr val="0000FF"/>
                </a:solidFill>
              </a:rPr>
              <a:t> 265 – Determina o licenciamento atividades de</a:t>
            </a:r>
            <a:br>
              <a:rPr lang="pt-BR" sz="2000" dirty="0">
                <a:solidFill>
                  <a:srgbClr val="0000FF"/>
                </a:solidFill>
              </a:rPr>
            </a:br>
            <a:r>
              <a:rPr lang="pt-BR" sz="2000" dirty="0">
                <a:solidFill>
                  <a:srgbClr val="0000FF"/>
                </a:solidFill>
              </a:rPr>
              <a:t>            Petróleo e derivados pelo IBAMA e outros Órgãos Ambientais.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sz="2000" dirty="0">
                <a:solidFill>
                  <a:srgbClr val="0000FF"/>
                </a:solidFill>
              </a:rPr>
              <a:t>         - Lei nº 9966/00 – Dispõe sobre a prevenção, o controle, e a</a:t>
            </a:r>
            <a:br>
              <a:rPr lang="pt-BR" sz="2000" dirty="0">
                <a:solidFill>
                  <a:srgbClr val="0000FF"/>
                </a:solidFill>
              </a:rPr>
            </a:br>
            <a:r>
              <a:rPr lang="pt-BR" sz="2000" dirty="0">
                <a:solidFill>
                  <a:srgbClr val="0000FF"/>
                </a:solidFill>
              </a:rPr>
              <a:t>           fiscalização da poluição causada por lançamento de óleo e outras</a:t>
            </a:r>
            <a:br>
              <a:rPr lang="pt-BR" sz="2000" dirty="0">
                <a:solidFill>
                  <a:srgbClr val="0000FF"/>
                </a:solidFill>
              </a:rPr>
            </a:br>
            <a:r>
              <a:rPr lang="pt-BR" sz="2000" dirty="0">
                <a:solidFill>
                  <a:srgbClr val="0000FF"/>
                </a:solidFill>
              </a:rPr>
              <a:t>           substâncias nocivas ou perigosas em águas sob jurisdição nacional.</a:t>
            </a: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246479" y="4581128"/>
            <a:ext cx="7785465" cy="694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61" tIns="38880" rIns="77761" bIns="38880">
            <a:spAutoFit/>
          </a:bodyPr>
          <a:lstStyle/>
          <a:p>
            <a:pPr algn="just">
              <a:defRPr/>
            </a:pPr>
            <a:r>
              <a:rPr lang="pt-BR" sz="2000" dirty="0">
                <a:solidFill>
                  <a:srgbClr val="0000FF"/>
                </a:solidFill>
              </a:rPr>
              <a:t>2004 - </a:t>
            </a:r>
            <a:r>
              <a:rPr lang="pt-BR" sz="2000" dirty="0">
                <a:solidFill>
                  <a:srgbClr val="FF0000"/>
                </a:solidFill>
              </a:rPr>
              <a:t>CONAMA n</a:t>
            </a:r>
            <a:r>
              <a:rPr lang="pt-BR" sz="2000" baseline="30000" dirty="0">
                <a:solidFill>
                  <a:srgbClr val="FF0000"/>
                </a:solidFill>
              </a:rPr>
              <a:t>0</a:t>
            </a:r>
            <a:r>
              <a:rPr lang="pt-BR" sz="2000" dirty="0">
                <a:solidFill>
                  <a:srgbClr val="FF0000"/>
                </a:solidFill>
              </a:rPr>
              <a:t> 350/04 </a:t>
            </a:r>
            <a:r>
              <a:rPr lang="pt-BR" sz="2000" dirty="0">
                <a:solidFill>
                  <a:srgbClr val="0000FF"/>
                </a:solidFill>
              </a:rPr>
              <a:t>– Estabelece critérios para o licenciamento</a:t>
            </a:r>
            <a:br>
              <a:rPr lang="pt-BR" sz="2000" dirty="0">
                <a:solidFill>
                  <a:srgbClr val="0000FF"/>
                </a:solidFill>
              </a:rPr>
            </a:br>
            <a:r>
              <a:rPr lang="pt-BR" sz="2000" dirty="0">
                <a:solidFill>
                  <a:srgbClr val="0000FF"/>
                </a:solidFill>
              </a:rPr>
              <a:t>            ambiental de atividades de aquisição de dados sísmicos.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46479" y="1606501"/>
            <a:ext cx="7781905" cy="130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61" tIns="38880" rIns="77761" bIns="38880">
            <a:spAutoFit/>
          </a:bodyPr>
          <a:lstStyle/>
          <a:p>
            <a:pPr algn="just">
              <a:defRPr/>
            </a:pPr>
            <a:r>
              <a:rPr lang="pt-BR" sz="2000" dirty="0">
                <a:solidFill>
                  <a:srgbClr val="0000FF"/>
                </a:solidFill>
              </a:rPr>
              <a:t>1998 - Lei 9605/98 - Crimes  e  responsabilidades  ambientais, </a:t>
            </a:r>
            <a:br>
              <a:rPr lang="pt-BR" sz="2000" dirty="0">
                <a:solidFill>
                  <a:srgbClr val="0000FF"/>
                </a:solidFill>
              </a:rPr>
            </a:br>
            <a:r>
              <a:rPr lang="pt-BR" sz="2000" dirty="0">
                <a:solidFill>
                  <a:srgbClr val="0000FF"/>
                </a:solidFill>
              </a:rPr>
              <a:t>            multas  e  sanções administrativas nos casos de agressão ao</a:t>
            </a:r>
            <a:br>
              <a:rPr lang="pt-BR" sz="2000" dirty="0">
                <a:solidFill>
                  <a:srgbClr val="0000FF"/>
                </a:solidFill>
              </a:rPr>
            </a:br>
            <a:r>
              <a:rPr lang="pt-BR" sz="2000" dirty="0">
                <a:solidFill>
                  <a:srgbClr val="0000FF"/>
                </a:solidFill>
              </a:rPr>
              <a:t>            meio ambiente – </a:t>
            </a:r>
            <a:r>
              <a:rPr lang="pt-BR" sz="2000" dirty="0">
                <a:solidFill>
                  <a:srgbClr val="FF0000"/>
                </a:solidFill>
              </a:rPr>
              <a:t>Lei de Crimes Ambientais</a:t>
            </a:r>
            <a:r>
              <a:rPr lang="pt-BR" sz="2000" dirty="0">
                <a:solidFill>
                  <a:srgbClr val="0000FF"/>
                </a:solidFill>
              </a:rPr>
              <a:t>.</a:t>
            </a:r>
          </a:p>
          <a:p>
            <a:pPr algn="just">
              <a:defRPr/>
            </a:pPr>
            <a:endParaRPr lang="pt-BR" sz="2000" dirty="0">
              <a:solidFill>
                <a:srgbClr val="0000FF"/>
              </a:solidFill>
              <a:cs typeface="Tahoma" pitchFamily="34" charset="0"/>
            </a:endParaRPr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246479" y="5615247"/>
            <a:ext cx="7781905" cy="694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61" tIns="38880" rIns="77761" bIns="38880">
            <a:spAutoFit/>
          </a:bodyPr>
          <a:lstStyle/>
          <a:p>
            <a:pPr algn="just"/>
            <a:r>
              <a:rPr lang="pt-BR" sz="2000" dirty="0">
                <a:solidFill>
                  <a:srgbClr val="0000FF"/>
                </a:solidFill>
              </a:rPr>
              <a:t>2008 – Decreto Federal n° 6.698/08 – Declara as águas jurisdicionais marinhas brasileiras Santuário de Baleias e Golfinhos do Brasil.</a:t>
            </a:r>
          </a:p>
        </p:txBody>
      </p:sp>
    </p:spTree>
    <p:extLst>
      <p:ext uri="{BB962C8B-B14F-4D97-AF65-F5344CB8AC3E}">
        <p14:creationId xmlns:p14="http://schemas.microsoft.com/office/powerpoint/2010/main" val="211010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Processo de Licenciamento Sísmico.</a:t>
            </a:r>
          </a:p>
        </p:txBody>
      </p:sp>
      <p:sp>
        <p:nvSpPr>
          <p:cNvPr id="10" name="Down Arrow 7"/>
          <p:cNvSpPr/>
          <p:nvPr/>
        </p:nvSpPr>
        <p:spPr>
          <a:xfrm>
            <a:off x="3999607" y="2337147"/>
            <a:ext cx="180975" cy="363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61" tIns="38880" rIns="77761" bIns="3888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Down Arrow 7"/>
          <p:cNvSpPr/>
          <p:nvPr/>
        </p:nvSpPr>
        <p:spPr>
          <a:xfrm>
            <a:off x="3995937" y="3209478"/>
            <a:ext cx="180975" cy="363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61" tIns="38880" rIns="77761" bIns="3888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Down Arrow 7"/>
          <p:cNvSpPr/>
          <p:nvPr/>
        </p:nvSpPr>
        <p:spPr>
          <a:xfrm>
            <a:off x="3995937" y="4086924"/>
            <a:ext cx="180975" cy="363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61" tIns="38880" rIns="77761" bIns="3888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Down Arrow 7"/>
          <p:cNvSpPr/>
          <p:nvPr/>
        </p:nvSpPr>
        <p:spPr>
          <a:xfrm>
            <a:off x="3995937" y="4933565"/>
            <a:ext cx="180975" cy="363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61" tIns="38880" rIns="77761" bIns="3888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Down Arrow 7"/>
          <p:cNvSpPr/>
          <p:nvPr/>
        </p:nvSpPr>
        <p:spPr>
          <a:xfrm>
            <a:off x="3995936" y="5777749"/>
            <a:ext cx="180975" cy="363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61" tIns="38880" rIns="77761" bIns="3888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967184" y="1300435"/>
            <a:ext cx="7061200" cy="4191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dirty="0">
                <a:ln>
                  <a:noFill/>
                </a:ln>
                <a:solidFill>
                  <a:srgbClr val="0C14B8"/>
                </a:solidFill>
                <a:effectLst/>
                <a:uLnTx/>
                <a:uFillTx/>
                <a:latin typeface="+mj-lt"/>
                <a:ea typeface="+mj-ea"/>
                <a:cs typeface="Tahoma" pitchFamily="34" charset="0"/>
              </a:rPr>
              <a:t>Processo de Licenciamento Ambiental</a:t>
            </a:r>
          </a:p>
        </p:txBody>
      </p:sp>
      <p:sp>
        <p:nvSpPr>
          <p:cNvPr id="19" name="AutoShape 32"/>
          <p:cNvSpPr txBox="1">
            <a:spLocks noChangeArrowheads="1"/>
          </p:cNvSpPr>
          <p:nvPr/>
        </p:nvSpPr>
        <p:spPr bwMode="auto">
          <a:xfrm>
            <a:off x="489282" y="1868335"/>
            <a:ext cx="7375257" cy="371250"/>
          </a:xfrm>
          <a:prstGeom prst="flowChartAlternate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pt-BR" sz="1600">
                <a:solidFill>
                  <a:schemeClr val="bg1"/>
                </a:solidFill>
                <a:latin typeface="+mj-lt"/>
                <a:cs typeface="Tahoma" pitchFamily="34" charset="0"/>
              </a:rPr>
              <a:t>Pedido de Licença Ambiental  - Ficha de Caracterização Ambiental (FCA)</a:t>
            </a:r>
            <a:endParaRPr lang="pt-BR" sz="1600" dirty="0">
              <a:solidFill>
                <a:schemeClr val="bg1"/>
              </a:solidFill>
              <a:latin typeface="+mj-lt"/>
              <a:cs typeface="Tahoma" pitchFamily="34" charset="0"/>
            </a:endParaRPr>
          </a:p>
        </p:txBody>
      </p:sp>
      <p:sp>
        <p:nvSpPr>
          <p:cNvPr id="22" name="AutoShape 32"/>
          <p:cNvSpPr>
            <a:spLocks noChangeArrowheads="1"/>
          </p:cNvSpPr>
          <p:nvPr/>
        </p:nvSpPr>
        <p:spPr bwMode="auto">
          <a:xfrm>
            <a:off x="2054111" y="2760150"/>
            <a:ext cx="4071966" cy="3645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7761" tIns="38880" rIns="77761" bIns="3888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IBAMA &gt;&gt; </a:t>
            </a:r>
            <a:r>
              <a:rPr lang="pt-BR" dirty="0">
                <a:solidFill>
                  <a:schemeClr val="bg1"/>
                </a:solidFill>
                <a:latin typeface="+mj-lt"/>
                <a:cs typeface="Tahoma" pitchFamily="34" charset="0"/>
              </a:rPr>
              <a:t>Termo de Referência (TR)</a:t>
            </a: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 bwMode="auto">
          <a:xfrm>
            <a:off x="230855" y="3617048"/>
            <a:ext cx="8358246" cy="3645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7761" tIns="38880" rIns="77761" bIns="3888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Empresa &gt;&gt;</a:t>
            </a:r>
            <a:r>
              <a:rPr lang="pt-B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Relatório de Informações Complementares ou Estudo Ambiental</a:t>
            </a:r>
            <a:endParaRPr lang="pt-BR" dirty="0">
              <a:solidFill>
                <a:schemeClr val="bg1"/>
              </a:solidFill>
              <a:latin typeface="+mj-lt"/>
              <a:cs typeface="Tahoma" pitchFamily="34" charset="0"/>
            </a:endParaRPr>
          </a:p>
        </p:txBody>
      </p:sp>
      <p:sp>
        <p:nvSpPr>
          <p:cNvPr id="28" name="AutoShape 32"/>
          <p:cNvSpPr>
            <a:spLocks noChangeArrowheads="1"/>
          </p:cNvSpPr>
          <p:nvPr/>
        </p:nvSpPr>
        <p:spPr bwMode="auto">
          <a:xfrm>
            <a:off x="1951511" y="4493518"/>
            <a:ext cx="4351129" cy="364500"/>
          </a:xfrm>
          <a:prstGeom prst="flowChartAlternate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77761" tIns="38880" rIns="77761" bIns="3888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IBAMA &gt;&gt;</a:t>
            </a:r>
            <a:r>
              <a:rPr lang="pt-BR" dirty="0">
                <a:solidFill>
                  <a:schemeClr val="bg1"/>
                </a:solidFill>
                <a:latin typeface="+mj-lt"/>
                <a:cs typeface="Tahoma" pitchFamily="34" charset="0"/>
              </a:rPr>
              <a:t> Avaliação do Documento</a:t>
            </a:r>
          </a:p>
        </p:txBody>
      </p:sp>
      <p:sp>
        <p:nvSpPr>
          <p:cNvPr id="29" name="AutoShape 32"/>
          <p:cNvSpPr>
            <a:spLocks noChangeArrowheads="1"/>
          </p:cNvSpPr>
          <p:nvPr/>
        </p:nvSpPr>
        <p:spPr bwMode="auto">
          <a:xfrm>
            <a:off x="1951511" y="5301208"/>
            <a:ext cx="4286280" cy="364500"/>
          </a:xfrm>
          <a:prstGeom prst="flowChartAlternate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77761" tIns="38880" rIns="77761" bIns="3888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IBAMA &gt;&gt;</a:t>
            </a:r>
            <a:r>
              <a:rPr lang="pt-BR" dirty="0">
                <a:solidFill>
                  <a:schemeClr val="bg1"/>
                </a:solidFill>
                <a:latin typeface="+mj-lt"/>
                <a:cs typeface="Tahoma" pitchFamily="34" charset="0"/>
              </a:rPr>
              <a:t> Licença de Atividade Sísmica</a:t>
            </a:r>
            <a:endParaRPr lang="pt-BR" dirty="0">
              <a:latin typeface="+mj-lt"/>
              <a:cs typeface="Tahoma" pitchFamily="34" charset="0"/>
            </a:endParaRPr>
          </a:p>
        </p:txBody>
      </p:sp>
      <p:sp>
        <p:nvSpPr>
          <p:cNvPr id="30" name="AutoShape 32"/>
          <p:cNvSpPr>
            <a:spLocks noChangeArrowheads="1"/>
          </p:cNvSpPr>
          <p:nvPr/>
        </p:nvSpPr>
        <p:spPr bwMode="auto">
          <a:xfrm>
            <a:off x="2366461" y="6237312"/>
            <a:ext cx="3429675" cy="368550"/>
          </a:xfrm>
          <a:prstGeom prst="flowChartAlternateProcess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7761" tIns="38880" rIns="77761" bIns="3888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Início das Atividades</a:t>
            </a:r>
          </a:p>
        </p:txBody>
      </p:sp>
    </p:spTree>
    <p:extLst>
      <p:ext uri="{BB962C8B-B14F-4D97-AF65-F5344CB8AC3E}">
        <p14:creationId xmlns:p14="http://schemas.microsoft.com/office/powerpoint/2010/main" val="422183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Processo de Licenciamento Sísmico.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216667" y="1944034"/>
            <a:ext cx="9345575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rgbClr val="0C14B8"/>
                </a:solidFill>
                <a:latin typeface="+mj-lt"/>
              </a:rPr>
              <a:t>1 - Ficha de Caracterização da Atividade – FCA </a:t>
            </a:r>
            <a:r>
              <a:rPr lang="pt-BR" sz="2000" dirty="0">
                <a:solidFill>
                  <a:srgbClr val="0C14B8"/>
                </a:solidFill>
                <a:latin typeface="+mj-lt"/>
              </a:rPr>
              <a:t>(Identificação da </a:t>
            </a:r>
            <a:br>
              <a:rPr lang="pt-BR" sz="2000" dirty="0">
                <a:solidFill>
                  <a:srgbClr val="0C14B8"/>
                </a:solidFill>
                <a:latin typeface="+mj-lt"/>
              </a:rPr>
            </a:br>
            <a:r>
              <a:rPr lang="pt-BR" sz="2000" dirty="0">
                <a:solidFill>
                  <a:srgbClr val="0C14B8"/>
                </a:solidFill>
                <a:latin typeface="+mj-lt"/>
              </a:rPr>
              <a:t>      atividade e do empreendedor; Localização da área da atividade e </a:t>
            </a:r>
            <a:br>
              <a:rPr lang="pt-BR" sz="2000" dirty="0">
                <a:solidFill>
                  <a:srgbClr val="0C14B8"/>
                </a:solidFill>
                <a:latin typeface="+mj-lt"/>
              </a:rPr>
            </a:br>
            <a:r>
              <a:rPr lang="pt-BR" sz="2000" dirty="0">
                <a:solidFill>
                  <a:srgbClr val="0C14B8"/>
                </a:solidFill>
                <a:latin typeface="+mj-lt"/>
              </a:rPr>
              <a:t>      área de manobra; Embarcações a serem utilizadas; Configuração da </a:t>
            </a:r>
            <a:br>
              <a:rPr lang="pt-BR" sz="2000" dirty="0">
                <a:solidFill>
                  <a:srgbClr val="0C14B8"/>
                </a:solidFill>
                <a:latin typeface="+mj-lt"/>
              </a:rPr>
            </a:br>
            <a:r>
              <a:rPr lang="pt-BR" sz="2000" dirty="0">
                <a:solidFill>
                  <a:srgbClr val="0C14B8"/>
                </a:solidFill>
                <a:latin typeface="+mj-lt"/>
              </a:rPr>
              <a:t>      fonte; Descrição das atividades de apoio e suprimento; e </a:t>
            </a:r>
            <a:br>
              <a:rPr lang="pt-BR" sz="2000" dirty="0">
                <a:solidFill>
                  <a:srgbClr val="0C14B8"/>
                </a:solidFill>
                <a:latin typeface="+mj-lt"/>
              </a:rPr>
            </a:br>
            <a:r>
              <a:rPr lang="pt-BR" sz="2000" dirty="0">
                <a:solidFill>
                  <a:srgbClr val="0C14B8"/>
                </a:solidFill>
                <a:latin typeface="+mj-lt"/>
              </a:rPr>
              <a:t>      Cronograma da atividade)</a:t>
            </a: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214282" y="3645024"/>
            <a:ext cx="748275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rgbClr val="0C14B8"/>
                </a:solidFill>
                <a:latin typeface="+mj-lt"/>
              </a:rPr>
              <a:t>2 - Enquadramento da Atividade (levantamento + manobra) segundo</a:t>
            </a:r>
            <a:br>
              <a:rPr lang="pt-BR" sz="2000" b="1" dirty="0">
                <a:solidFill>
                  <a:srgbClr val="0C14B8"/>
                </a:solidFill>
                <a:latin typeface="+mj-lt"/>
              </a:rPr>
            </a:br>
            <a:r>
              <a:rPr lang="pt-BR" sz="2000" b="1" dirty="0">
                <a:solidFill>
                  <a:srgbClr val="0C14B8"/>
                </a:solidFill>
                <a:latin typeface="+mj-lt"/>
              </a:rPr>
              <a:t>      Resolução CONAMA n</a:t>
            </a:r>
            <a:r>
              <a:rPr lang="en-US" sz="2000" b="1" dirty="0">
                <a:solidFill>
                  <a:srgbClr val="0C14B8"/>
                </a:solidFill>
                <a:latin typeface="+mj-lt"/>
              </a:rPr>
              <a:t>° </a:t>
            </a:r>
            <a:r>
              <a:rPr lang="pt-BR" sz="2000" b="1" dirty="0">
                <a:solidFill>
                  <a:srgbClr val="0C14B8"/>
                </a:solidFill>
                <a:latin typeface="+mj-lt"/>
              </a:rPr>
              <a:t>350/04: </a:t>
            </a:r>
          </a:p>
          <a:p>
            <a:pPr>
              <a:defRPr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                - Classe 1 – menos 50m de profundidade  </a:t>
            </a:r>
          </a:p>
          <a:p>
            <a:pPr>
              <a:defRPr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	- Classe 2 – de 50 a 200m de profundidade</a:t>
            </a:r>
          </a:p>
          <a:p>
            <a:pPr>
              <a:defRPr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	- Classe 3 – mais de 200m de profundidade</a:t>
            </a:r>
            <a:endParaRPr lang="en-US" sz="2000" dirty="0">
              <a:solidFill>
                <a:srgbClr val="0C14B8"/>
              </a:solidFill>
              <a:latin typeface="+mj-lt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85720" y="5359568"/>
            <a:ext cx="617412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rgbClr val="0C14B8"/>
                </a:solidFill>
                <a:latin typeface="+mj-lt"/>
              </a:rPr>
              <a:t>3 -  IBAMA emite Termo de Referência :  </a:t>
            </a:r>
            <a:br>
              <a:rPr lang="pt-BR" sz="2000" dirty="0">
                <a:solidFill>
                  <a:srgbClr val="0C14B8"/>
                </a:solidFill>
                <a:latin typeface="+mj-lt"/>
              </a:rPr>
            </a:br>
            <a:r>
              <a:rPr lang="pt-BR" sz="2000" dirty="0">
                <a:solidFill>
                  <a:srgbClr val="0C14B8"/>
                </a:solidFill>
                <a:latin typeface="+mj-lt"/>
              </a:rPr>
              <a:t>                - EIA/RIMA e Audiência Pública – classe 1 </a:t>
            </a:r>
          </a:p>
          <a:p>
            <a:pPr>
              <a:defRPr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	- EAS/RIAS e possível Audiência Pública– classe 2</a:t>
            </a:r>
          </a:p>
          <a:p>
            <a:pPr>
              <a:defRPr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	- Informações Complementares – classe 3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84902" y="1327023"/>
            <a:ext cx="4459106" cy="44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964" tIns="45481" rIns="90964" bIns="45481">
            <a:spAutoFit/>
          </a:bodyPr>
          <a:lstStyle/>
          <a:p>
            <a:pPr>
              <a:defRPr/>
            </a:pPr>
            <a:r>
              <a:rPr lang="pt-BR" sz="2300" dirty="0">
                <a:solidFill>
                  <a:srgbClr val="0C14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Etapas</a:t>
            </a:r>
            <a:r>
              <a:rPr lang="en-US" sz="2300" dirty="0">
                <a:solidFill>
                  <a:srgbClr val="0C14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do Licenciamento Ambiental</a:t>
            </a:r>
            <a:endParaRPr lang="pt-BR" sz="2300" dirty="0">
              <a:solidFill>
                <a:srgbClr val="0C14B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537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Processo de Licenciamento Sísmico.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87964" y="1815527"/>
            <a:ext cx="857031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>
                <a:solidFill>
                  <a:srgbClr val="0C14B8"/>
                </a:solidFill>
                <a:latin typeface="+mj-lt"/>
              </a:rPr>
              <a:t>4 - Classe 1 ou 2 - Estudo Ambiental de Sísmica / Relatório de Impacto Ambiental de Sísmica (EAS/RIAS) </a:t>
            </a:r>
            <a:r>
              <a:rPr lang="pt-BR" dirty="0">
                <a:solidFill>
                  <a:srgbClr val="0C14B8"/>
                </a:solidFill>
                <a:latin typeface="+mj-lt"/>
              </a:rPr>
              <a:t>(Descrição da atividade; Área de Influência; Diagnóstico ambiental - físico, biótico e socioeconômico; Avaliação de Impacto; Análise de Risco; Medidas mitigadoras, Compensatórias, Projetos de Controle e Monitoramento; e o RIAS – síntese do EAS para distribuir às partes interessadas).</a:t>
            </a: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287963" y="3530039"/>
            <a:ext cx="857031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>
                <a:solidFill>
                  <a:srgbClr val="0C14B8"/>
                </a:solidFill>
                <a:latin typeface="+mj-lt"/>
                <a:cs typeface="Arial" pitchFamily="34" charset="0"/>
              </a:rPr>
              <a:t>5a - </a:t>
            </a:r>
            <a:r>
              <a:rPr lang="pt-BR" b="1" dirty="0">
                <a:solidFill>
                  <a:srgbClr val="0C14B8"/>
                </a:solidFill>
                <a:latin typeface="+mj-lt"/>
              </a:rPr>
              <a:t>Classe 3 – PCAS – Plano de Controle Ambiental de Sísmica (em fase</a:t>
            </a:r>
            <a:br>
              <a:rPr lang="pt-BR" b="1" dirty="0">
                <a:solidFill>
                  <a:srgbClr val="0C14B8"/>
                </a:solidFill>
                <a:latin typeface="+mj-lt"/>
              </a:rPr>
            </a:br>
            <a:r>
              <a:rPr lang="pt-BR" b="1" dirty="0">
                <a:solidFill>
                  <a:srgbClr val="0C14B8"/>
                </a:solidFill>
                <a:latin typeface="+mj-lt"/>
              </a:rPr>
              <a:t>       de aprovação). Documento único para toda a costa brasileira contendo</a:t>
            </a:r>
            <a:br>
              <a:rPr lang="pt-BR" b="1" dirty="0">
                <a:solidFill>
                  <a:srgbClr val="0C14B8"/>
                </a:solidFill>
                <a:latin typeface="+mj-lt"/>
              </a:rPr>
            </a:br>
            <a:r>
              <a:rPr lang="pt-BR" b="1" dirty="0">
                <a:solidFill>
                  <a:srgbClr val="0C14B8"/>
                </a:solidFill>
                <a:latin typeface="+mj-lt"/>
              </a:rPr>
              <a:t>       as características da atividade de sísmica: </a:t>
            </a:r>
          </a:p>
          <a:p>
            <a:pPr marL="534924" lvl="1" indent="0" algn="just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             - Informações sobre a Empresa (responsáveis, endereço, tipo de</a:t>
            </a:r>
            <a:br>
              <a:rPr lang="pt-BR" dirty="0">
                <a:solidFill>
                  <a:srgbClr val="0C14B8"/>
                </a:solidFill>
                <a:latin typeface="+mj-lt"/>
              </a:rPr>
            </a:br>
            <a:r>
              <a:rPr lang="pt-BR" dirty="0">
                <a:solidFill>
                  <a:srgbClr val="0C14B8"/>
                </a:solidFill>
                <a:latin typeface="+mj-lt"/>
              </a:rPr>
              <a:t>               atividade);</a:t>
            </a:r>
          </a:p>
          <a:p>
            <a:pPr marL="534924" lvl="1" indent="0" algn="just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   	       - Configuração de todos os arranjos de canhões de ar;</a:t>
            </a:r>
          </a:p>
          <a:p>
            <a:pPr marL="534924" lvl="1" indent="0" algn="just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  	       - Configuração de todos os arranjos de cabos sísmicos;</a:t>
            </a:r>
          </a:p>
          <a:p>
            <a:pPr marL="534924" lvl="1" indent="0" algn="just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   	       - Modelagem de Decaimento sonoro para cada arranjo de canhão</a:t>
            </a:r>
            <a:br>
              <a:rPr lang="pt-BR" dirty="0">
                <a:solidFill>
                  <a:srgbClr val="0C14B8"/>
                </a:solidFill>
                <a:latin typeface="+mj-lt"/>
              </a:rPr>
            </a:br>
            <a:r>
              <a:rPr lang="pt-BR" dirty="0">
                <a:solidFill>
                  <a:srgbClr val="0C14B8"/>
                </a:solidFill>
                <a:latin typeface="+mj-lt"/>
              </a:rPr>
              <a:t>                de ar;</a:t>
            </a:r>
          </a:p>
          <a:p>
            <a:pPr marL="534924" lvl="1" indent="0" algn="just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             - Todas as embarcações sísmicas, de apoio e assistente utilizadas;</a:t>
            </a:r>
          </a:p>
          <a:p>
            <a:pPr marL="534924" lvl="1" indent="0" algn="just"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   	       - Projetos de Monitoramento e Controle.</a:t>
            </a:r>
          </a:p>
        </p:txBody>
      </p:sp>
    </p:spTree>
    <p:extLst>
      <p:ext uri="{BB962C8B-B14F-4D97-AF65-F5344CB8AC3E}">
        <p14:creationId xmlns:p14="http://schemas.microsoft.com/office/powerpoint/2010/main" val="46916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Processo de Licenciamento Sísmico.</a:t>
            </a: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395536" y="1560426"/>
            <a:ext cx="7901755" cy="2849850"/>
            <a:chOff x="619" y="816"/>
            <a:chExt cx="5852" cy="2111"/>
          </a:xfrm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619" y="816"/>
              <a:ext cx="5037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b="1" dirty="0">
                  <a:solidFill>
                    <a:srgbClr val="0C14B8"/>
                  </a:solidFill>
                </a:rPr>
                <a:t>5b - Classe 3 – Com o PCAS aprovado - Informações Complementares.</a:t>
              </a:r>
            </a:p>
            <a:p>
              <a:pPr lvl="1">
                <a:defRPr/>
              </a:pPr>
              <a:r>
                <a:rPr lang="pt-BR" sz="1700" dirty="0">
                  <a:solidFill>
                    <a:srgbClr val="0C14B8"/>
                  </a:solidFill>
                </a:rPr>
                <a:t>                    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937" y="1023"/>
              <a:ext cx="5534" cy="1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34924" lvl="1" indent="0">
                <a:buClr>
                  <a:srgbClr val="003366"/>
                </a:buClr>
                <a:buFont typeface="Wingdings" pitchFamily="2" charset="2"/>
                <a:buChar char="Ä"/>
                <a:defRPr/>
              </a:pPr>
              <a:r>
                <a:rPr lang="pt-BR" sz="1700" dirty="0">
                  <a:solidFill>
                    <a:srgbClr val="0C14B8"/>
                  </a:solidFill>
                </a:rPr>
                <a:t>  </a:t>
              </a:r>
              <a:r>
                <a:rPr lang="pt-BR" sz="1600" dirty="0">
                  <a:solidFill>
                    <a:srgbClr val="0C14B8"/>
                  </a:solidFill>
                </a:rPr>
                <a:t> Projeto de Controle de Poluição – nome das empresas e Licenças de Operação envolvidas na coleta, transporte e destinação final de resíduos e efluentes.</a:t>
              </a:r>
            </a:p>
            <a:p>
              <a:pPr marL="534924" lvl="1" indent="0">
                <a:buClr>
                  <a:srgbClr val="003366"/>
                </a:buClr>
                <a:buFont typeface="Wingdings" pitchFamily="2" charset="2"/>
                <a:buChar char="Ä"/>
                <a:defRPr/>
              </a:pPr>
              <a:r>
                <a:rPr lang="pt-BR" sz="1600" dirty="0">
                  <a:solidFill>
                    <a:srgbClr val="0C14B8"/>
                  </a:solidFill>
                </a:rPr>
                <a:t>  Projeto de Monitoramento da Biota – nome e currículo dos Operadores de MAP e os procedimentos de Comunicação Interna para áreas de segurança e Sobreaviso.</a:t>
              </a:r>
            </a:p>
            <a:p>
              <a:pPr marL="534924" lvl="1" indent="0">
                <a:buClr>
                  <a:srgbClr val="003366"/>
                </a:buClr>
                <a:buFont typeface="Wingdings" pitchFamily="2" charset="2"/>
                <a:buChar char="Ä"/>
                <a:defRPr/>
              </a:pPr>
              <a:r>
                <a:rPr lang="pt-BR" sz="1600" dirty="0">
                  <a:solidFill>
                    <a:srgbClr val="0C14B8"/>
                  </a:solidFill>
                </a:rPr>
                <a:t>Projeto de Educação Ambiental para trabalhadores – apresentação dos Módulos de Educação Ambiental (método, conteúdo e carga horária)</a:t>
              </a:r>
            </a:p>
            <a:p>
              <a:pPr marL="534924" lvl="1" indent="0">
                <a:buClr>
                  <a:srgbClr val="003366"/>
                </a:buClr>
                <a:buFont typeface="Wingdings" pitchFamily="2" charset="2"/>
                <a:buChar char="Ä"/>
                <a:defRPr/>
              </a:pPr>
              <a:r>
                <a:rPr lang="pt-BR" sz="1600" dirty="0">
                  <a:solidFill>
                    <a:srgbClr val="0C14B8"/>
                  </a:solidFill>
                </a:rPr>
                <a:t>  Projeto de Comunicação Social – apresentação do folder, cartaz e lista de partes interessadas.</a:t>
              </a:r>
              <a:endParaRPr lang="en-US" sz="1600" dirty="0">
                <a:solidFill>
                  <a:srgbClr val="0C14B8"/>
                </a:solidFill>
              </a:endParaRPr>
            </a:p>
          </p:txBody>
        </p:sp>
      </p:grp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632653" y="4690236"/>
            <a:ext cx="8121128" cy="1763100"/>
            <a:chOff x="736" y="3242"/>
            <a:chExt cx="5735" cy="1306"/>
          </a:xfrm>
        </p:grpSpPr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36" y="3242"/>
              <a:ext cx="3022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600" b="1" dirty="0">
                  <a:solidFill>
                    <a:srgbClr val="0C14B8"/>
                  </a:solidFill>
                </a:rPr>
                <a:t>6 - Emissão da LPS – Licença de Pesquisa Sísmica</a:t>
              </a: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937" y="3454"/>
              <a:ext cx="5534" cy="1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indent="0">
                <a:buClr>
                  <a:srgbClr val="003366"/>
                </a:buClr>
                <a:buFont typeface="Wingdings" pitchFamily="2" charset="2"/>
                <a:buChar char="Ä"/>
              </a:pPr>
              <a:r>
                <a:rPr lang="pt-BR" dirty="0">
                  <a:solidFill>
                    <a:srgbClr val="0C14B8"/>
                  </a:solidFill>
                </a:rPr>
                <a:t>  Condicionantes Gerais </a:t>
              </a:r>
            </a:p>
            <a:p>
              <a:pPr lvl="1" indent="0">
                <a:buClr>
                  <a:srgbClr val="003366"/>
                </a:buClr>
                <a:buFont typeface="Wingdings" pitchFamily="2" charset="2"/>
                <a:buChar char="Ä"/>
              </a:pPr>
              <a:r>
                <a:rPr lang="pt-BR" dirty="0">
                  <a:solidFill>
                    <a:srgbClr val="0C14B8"/>
                  </a:solidFill>
                </a:rPr>
                <a:t>  Condicionantes Específicas</a:t>
              </a:r>
            </a:p>
            <a:p>
              <a:pPr lvl="1" indent="0">
                <a:buClr>
                  <a:srgbClr val="003366"/>
                </a:buClr>
                <a:buFont typeface="Wingdings" pitchFamily="2" charset="2"/>
                <a:buChar char="Ä"/>
              </a:pPr>
              <a:r>
                <a:rPr lang="pt-BR" dirty="0">
                  <a:solidFill>
                    <a:srgbClr val="0C14B8"/>
                  </a:solidFill>
                </a:rPr>
                <a:t>  Determinação dos Projeto Ambientais a serem implementados</a:t>
              </a:r>
            </a:p>
            <a:p>
              <a:pPr lvl="1" indent="0">
                <a:buClr>
                  <a:srgbClr val="003366"/>
                </a:buClr>
                <a:buFont typeface="Wingdings" pitchFamily="2" charset="2"/>
                <a:buChar char="Ä"/>
              </a:pPr>
              <a:r>
                <a:rPr lang="pt-BR" dirty="0">
                  <a:solidFill>
                    <a:srgbClr val="0C14B8"/>
                  </a:solidFill>
                </a:rPr>
                <a:t>  Determinação do prazo para entrega do Relatório Ambiental </a:t>
              </a:r>
              <a:br>
                <a:rPr lang="pt-BR" dirty="0">
                  <a:solidFill>
                    <a:srgbClr val="0C14B8"/>
                  </a:solidFill>
                </a:rPr>
              </a:br>
              <a:r>
                <a:rPr lang="pt-BR" dirty="0">
                  <a:solidFill>
                    <a:srgbClr val="0C14B8"/>
                  </a:solidFill>
                </a:rPr>
                <a:t>     após o termino das atividades</a:t>
              </a:r>
              <a:endParaRPr lang="en-US" dirty="0">
                <a:solidFill>
                  <a:srgbClr val="0C14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73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Processo de Licenciamento Sísmico.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95536" y="1556792"/>
            <a:ext cx="80192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solidFill>
                  <a:srgbClr val="0C14B8"/>
                </a:solidFill>
                <a:latin typeface="+mj-lt"/>
              </a:rPr>
              <a:t>7 </a:t>
            </a:r>
            <a:r>
              <a:rPr lang="en-US" b="1" dirty="0">
                <a:solidFill>
                  <a:srgbClr val="0C14B8"/>
                </a:solidFill>
                <a:latin typeface="+mj-lt"/>
              </a:rPr>
              <a:t>– </a:t>
            </a:r>
            <a:r>
              <a:rPr lang="pt-BR" b="1" dirty="0">
                <a:solidFill>
                  <a:srgbClr val="0C14B8"/>
                </a:solidFill>
                <a:latin typeface="+mj-lt"/>
              </a:rPr>
              <a:t>Implementação dos Projetos Ambientais</a:t>
            </a:r>
          </a:p>
          <a:p>
            <a:pPr>
              <a:defRPr/>
            </a:pPr>
            <a:r>
              <a:rPr lang="pt-BR" dirty="0">
                <a:solidFill>
                  <a:srgbClr val="0C14B8"/>
                </a:solidFill>
                <a:latin typeface="+mj-lt"/>
              </a:rPr>
              <a:t>	Equipe de Técnicos Ambientais em terra e a bordo dos navios trabalham para implementação dos Projetos Ambientais.</a:t>
            </a:r>
          </a:p>
        </p:txBody>
      </p: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475551" y="2700370"/>
            <a:ext cx="7715514" cy="2343600"/>
            <a:chOff x="619" y="1769"/>
            <a:chExt cx="5715" cy="1736"/>
          </a:xfrm>
        </p:grpSpPr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619" y="1769"/>
              <a:ext cx="3585" cy="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b="1" dirty="0">
                  <a:solidFill>
                    <a:srgbClr val="0C14B8"/>
                  </a:solidFill>
                  <a:latin typeface="+mj-lt"/>
                </a:rPr>
                <a:t>8 – Apresentação do Relatório Ambiental – RAAS</a:t>
              </a: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982" y="2000"/>
              <a:ext cx="5352" cy="1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en-US" dirty="0">
                  <a:solidFill>
                    <a:srgbClr val="0C14B8"/>
                  </a:solidFill>
                  <a:latin typeface="+mj-lt"/>
                </a:rPr>
                <a:t>   </a:t>
              </a:r>
              <a:r>
                <a:rPr lang="pt-BR" dirty="0">
                  <a:solidFill>
                    <a:srgbClr val="0C14B8"/>
                  </a:solidFill>
                  <a:latin typeface="+mj-lt"/>
                </a:rPr>
                <a:t>Cumprimento de condicionantes</a:t>
              </a:r>
            </a:p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 Comunicação de não conformidades</a:t>
              </a:r>
            </a:p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 Metodologia utilizada</a:t>
              </a:r>
            </a:p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 Resultados</a:t>
              </a:r>
            </a:p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 Discussão do alcance de objetivos e metas alcançados</a:t>
              </a:r>
            </a:p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 Conclusão e sugestões de melhorias</a:t>
              </a:r>
            </a:p>
            <a:p>
              <a:pPr marL="534924" lvl="1" indent="0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 Documentação comprobatória</a:t>
              </a:r>
              <a:endParaRPr lang="en-US" dirty="0">
                <a:solidFill>
                  <a:srgbClr val="0C14B8"/>
                </a:solidFill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18" name="Group 15"/>
          <p:cNvGrpSpPr>
            <a:grpSpLocks/>
          </p:cNvGrpSpPr>
          <p:nvPr/>
        </p:nvGrpSpPr>
        <p:grpSpPr bwMode="auto">
          <a:xfrm>
            <a:off x="467544" y="5057824"/>
            <a:ext cx="7234725" cy="1291836"/>
            <a:chOff x="613" y="3446"/>
            <a:chExt cx="5358" cy="956"/>
          </a:xfrm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613" y="3446"/>
              <a:ext cx="5337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b="1" dirty="0">
                  <a:solidFill>
                    <a:srgbClr val="0C14B8"/>
                  </a:solidFill>
                  <a:latin typeface="+mj-lt"/>
                </a:rPr>
                <a:t>9 – Análise do Relatório Ambiental pelo CGMAC/IBAMA – Parecer Técnico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027" y="3719"/>
              <a:ext cx="4944" cy="6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34924" lvl="1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Análise do atendimento da condicionantes</a:t>
              </a:r>
            </a:p>
            <a:p>
              <a:pPr marL="534924" lvl="1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Análise da Implementação do Projetos Ambientais</a:t>
              </a:r>
            </a:p>
            <a:p>
              <a:pPr marL="534924" lvl="1">
                <a:buFont typeface="Wingdings" pitchFamily="2" charset="2"/>
                <a:buChar char="Ä"/>
                <a:defRPr/>
              </a:pPr>
              <a:r>
                <a:rPr lang="pt-BR" dirty="0">
                  <a:solidFill>
                    <a:srgbClr val="0C14B8"/>
                  </a:solidFill>
                  <a:latin typeface="+mj-lt"/>
                </a:rPr>
                <a:t>  Solicitação de esclarecimentos se necessário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83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Atividade de Sísmica.</a:t>
            </a:r>
          </a:p>
        </p:txBody>
      </p:sp>
      <p:pic>
        <p:nvPicPr>
          <p:cNvPr id="3" name="Animacao Sismica">
            <a:hlinkClick r:id="" action="ppaction://media"/>
            <a:extLst>
              <a:ext uri="{FF2B5EF4-FFF2-40B4-BE49-F238E27FC236}">
                <a16:creationId xmlns:a16="http://schemas.microsoft.com/office/drawing/2014/main" id="{52C394B6-38FE-4E09-AA58-832D509913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5616" y="1529916"/>
            <a:ext cx="662473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1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bg1"/>
                </a:solidFill>
              </a:rPr>
              <a:t>Impactos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identificados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atividade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sísmica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323528" y="2039357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Emissão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 Sonora do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Navio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Emissão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 Sonora da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fonte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 de ar.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Descarte de substâncias no mar.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Risco Acidental.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Use do espaço marítimo.</a:t>
            </a:r>
          </a:p>
        </p:txBody>
      </p:sp>
    </p:spTree>
    <p:extLst>
      <p:ext uri="{BB962C8B-B14F-4D97-AF65-F5344CB8AC3E}">
        <p14:creationId xmlns:p14="http://schemas.microsoft.com/office/powerpoint/2010/main" val="2607958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bg1"/>
                </a:solidFill>
              </a:rPr>
              <a:t>Impactos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identificados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atividade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sísmica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5F66E23-E966-4E47-B3AE-D61B18FE2CEF}"/>
              </a:ext>
            </a:extLst>
          </p:cNvPr>
          <p:cNvSpPr/>
          <p:nvPr/>
        </p:nvSpPr>
        <p:spPr>
          <a:xfrm>
            <a:off x="755576" y="2023171"/>
            <a:ext cx="2378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C14B8"/>
                </a:solidFill>
              </a:rPr>
              <a:t>IMPACTOS AMBIENTAIS</a:t>
            </a:r>
          </a:p>
        </p:txBody>
      </p:sp>
      <p:sp>
        <p:nvSpPr>
          <p:cNvPr id="5" name="Retângulo 3">
            <a:extLst>
              <a:ext uri="{FF2B5EF4-FFF2-40B4-BE49-F238E27FC236}">
                <a16:creationId xmlns:a16="http://schemas.microsoft.com/office/drawing/2014/main" id="{8FC953AD-774C-42D5-B389-F6490BB3E2DE}"/>
              </a:ext>
            </a:extLst>
          </p:cNvPr>
          <p:cNvSpPr/>
          <p:nvPr/>
        </p:nvSpPr>
        <p:spPr>
          <a:xfrm>
            <a:off x="5796136" y="2023171"/>
            <a:ext cx="2342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C14B8"/>
                </a:solidFill>
              </a:rPr>
              <a:t>PROJETOS AMBIENTAIS</a:t>
            </a:r>
          </a:p>
        </p:txBody>
      </p:sp>
      <p:sp>
        <p:nvSpPr>
          <p:cNvPr id="6" name="Retângulo 4">
            <a:extLst>
              <a:ext uri="{FF2B5EF4-FFF2-40B4-BE49-F238E27FC236}">
                <a16:creationId xmlns:a16="http://schemas.microsoft.com/office/drawing/2014/main" id="{475C0094-6616-4F0D-BB71-DFDB55A414D1}"/>
              </a:ext>
            </a:extLst>
          </p:cNvPr>
          <p:cNvSpPr/>
          <p:nvPr/>
        </p:nvSpPr>
        <p:spPr>
          <a:xfrm>
            <a:off x="395536" y="2664779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Poluição do mar por meio de emissão de efluentes sanitários e resíduos alimentares no mar.</a:t>
            </a:r>
          </a:p>
        </p:txBody>
      </p:sp>
      <p:sp>
        <p:nvSpPr>
          <p:cNvPr id="7" name="Retângulo 5">
            <a:extLst>
              <a:ext uri="{FF2B5EF4-FFF2-40B4-BE49-F238E27FC236}">
                <a16:creationId xmlns:a16="http://schemas.microsoft.com/office/drawing/2014/main" id="{2521E138-AFB6-4949-84C4-9550F3040194}"/>
              </a:ext>
            </a:extLst>
          </p:cNvPr>
          <p:cNvSpPr/>
          <p:nvPr/>
        </p:nvSpPr>
        <p:spPr>
          <a:xfrm>
            <a:off x="395536" y="4069521"/>
            <a:ext cx="3744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Poluição do mar devido ao descarte irregular de resíduos sólidos</a:t>
            </a:r>
          </a:p>
        </p:txBody>
      </p:sp>
      <p:sp>
        <p:nvSpPr>
          <p:cNvPr id="8" name="CaixaDeTexto 6">
            <a:extLst>
              <a:ext uri="{FF2B5EF4-FFF2-40B4-BE49-F238E27FC236}">
                <a16:creationId xmlns:a16="http://schemas.microsoft.com/office/drawing/2014/main" id="{14CD3A21-8178-4A4E-ADED-E37CCF25A6CD}"/>
              </a:ext>
            </a:extLst>
          </p:cNvPr>
          <p:cNvSpPr txBox="1"/>
          <p:nvPr/>
        </p:nvSpPr>
        <p:spPr>
          <a:xfrm>
            <a:off x="3860393" y="292838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EFETIVO</a:t>
            </a: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FF7CF88D-5CC5-4914-945B-E0777AE54ED3}"/>
              </a:ext>
            </a:extLst>
          </p:cNvPr>
          <p:cNvSpPr txBox="1"/>
          <p:nvPr/>
        </p:nvSpPr>
        <p:spPr>
          <a:xfrm>
            <a:off x="3860392" y="4208020"/>
            <a:ext cx="125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POTENCIAL</a:t>
            </a:r>
          </a:p>
        </p:txBody>
      </p:sp>
      <p:sp>
        <p:nvSpPr>
          <p:cNvPr id="10" name="Retângulo 8">
            <a:extLst>
              <a:ext uri="{FF2B5EF4-FFF2-40B4-BE49-F238E27FC236}">
                <a16:creationId xmlns:a16="http://schemas.microsoft.com/office/drawing/2014/main" id="{48E7ADDB-B557-4C53-B9AB-AF1E3777FA4D}"/>
              </a:ext>
            </a:extLst>
          </p:cNvPr>
          <p:cNvSpPr/>
          <p:nvPr/>
        </p:nvSpPr>
        <p:spPr>
          <a:xfrm>
            <a:off x="5112060" y="3280615"/>
            <a:ext cx="4031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Projeto de Controle da Poluição</a:t>
            </a:r>
          </a:p>
        </p:txBody>
      </p:sp>
      <p:sp>
        <p:nvSpPr>
          <p:cNvPr id="11" name="Retângulo 9">
            <a:extLst>
              <a:ext uri="{FF2B5EF4-FFF2-40B4-BE49-F238E27FC236}">
                <a16:creationId xmlns:a16="http://schemas.microsoft.com/office/drawing/2014/main" id="{BCF98A17-FB75-4CE8-8A34-9020843700FF}"/>
              </a:ext>
            </a:extLst>
          </p:cNvPr>
          <p:cNvSpPr/>
          <p:nvPr/>
        </p:nvSpPr>
        <p:spPr>
          <a:xfrm>
            <a:off x="5118330" y="3679355"/>
            <a:ext cx="37741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Projeto de Educação Ambiental dos Trabalhadores </a:t>
            </a:r>
          </a:p>
        </p:txBody>
      </p:sp>
    </p:spTree>
    <p:extLst>
      <p:ext uri="{BB962C8B-B14F-4D97-AF65-F5344CB8AC3E}">
        <p14:creationId xmlns:p14="http://schemas.microsoft.com/office/powerpoint/2010/main" val="73855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  <p:bldP spid="9" grpId="1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bg1"/>
                </a:solidFill>
              </a:rPr>
              <a:t>Impactos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identificados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atividade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sísmica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Retângulo 2">
            <a:extLst>
              <a:ext uri="{FF2B5EF4-FFF2-40B4-BE49-F238E27FC236}">
                <a16:creationId xmlns:a16="http://schemas.microsoft.com/office/drawing/2014/main" id="{835E01F9-85E1-4732-B6BF-7710DD24B1F6}"/>
              </a:ext>
            </a:extLst>
          </p:cNvPr>
          <p:cNvSpPr/>
          <p:nvPr/>
        </p:nvSpPr>
        <p:spPr>
          <a:xfrm>
            <a:off x="755576" y="1916832"/>
            <a:ext cx="2378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C14B8"/>
                </a:solidFill>
              </a:rPr>
              <a:t>IMPACTOS AMBIENTAIS</a:t>
            </a:r>
          </a:p>
        </p:txBody>
      </p:sp>
      <p:sp>
        <p:nvSpPr>
          <p:cNvPr id="6" name="Retângulo 3">
            <a:extLst>
              <a:ext uri="{FF2B5EF4-FFF2-40B4-BE49-F238E27FC236}">
                <a16:creationId xmlns:a16="http://schemas.microsoft.com/office/drawing/2014/main" id="{0D22394C-7EBA-4E29-8704-1DBE4751CDE1}"/>
              </a:ext>
            </a:extLst>
          </p:cNvPr>
          <p:cNvSpPr/>
          <p:nvPr/>
        </p:nvSpPr>
        <p:spPr>
          <a:xfrm>
            <a:off x="5796136" y="1916832"/>
            <a:ext cx="2342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C14B8"/>
                </a:solidFill>
              </a:rPr>
              <a:t>PROJETOS AMBIENTAIS</a:t>
            </a:r>
          </a:p>
        </p:txBody>
      </p:sp>
      <p:sp>
        <p:nvSpPr>
          <p:cNvPr id="7" name="Retângulo 4">
            <a:extLst>
              <a:ext uri="{FF2B5EF4-FFF2-40B4-BE49-F238E27FC236}">
                <a16:creationId xmlns:a16="http://schemas.microsoft.com/office/drawing/2014/main" id="{7B77912E-2B83-489D-B9FF-3593DB757947}"/>
              </a:ext>
            </a:extLst>
          </p:cNvPr>
          <p:cNvSpPr/>
          <p:nvPr/>
        </p:nvSpPr>
        <p:spPr>
          <a:xfrm>
            <a:off x="395536" y="2558440"/>
            <a:ext cx="34563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Alteração temporária no trafego  marítimo (pesca, turismo e lazer).</a:t>
            </a:r>
          </a:p>
          <a:p>
            <a:endParaRPr lang="pt-BR" sz="2000" dirty="0">
              <a:solidFill>
                <a:srgbClr val="0C14B8"/>
              </a:solidFill>
              <a:latin typeface="+mj-lt"/>
            </a:endParaRPr>
          </a:p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Interferência à pesca da região</a:t>
            </a:r>
          </a:p>
        </p:txBody>
      </p:sp>
      <p:sp>
        <p:nvSpPr>
          <p:cNvPr id="8" name="Retângulo 5">
            <a:extLst>
              <a:ext uri="{FF2B5EF4-FFF2-40B4-BE49-F238E27FC236}">
                <a16:creationId xmlns:a16="http://schemas.microsoft.com/office/drawing/2014/main" id="{A661859C-4184-4C7A-938F-F6220E91FDD5}"/>
              </a:ext>
            </a:extLst>
          </p:cNvPr>
          <p:cNvSpPr/>
          <p:nvPr/>
        </p:nvSpPr>
        <p:spPr>
          <a:xfrm>
            <a:off x="395536" y="4429561"/>
            <a:ext cx="3744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Acidentes entre embarcações</a:t>
            </a:r>
          </a:p>
          <a:p>
            <a:endParaRPr lang="pt-BR" sz="2000" dirty="0">
              <a:solidFill>
                <a:srgbClr val="0C14B8"/>
              </a:solidFill>
              <a:latin typeface="+mj-lt"/>
            </a:endParaRPr>
          </a:p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Danos à petrechos de pesca</a:t>
            </a:r>
          </a:p>
        </p:txBody>
      </p:sp>
      <p:sp>
        <p:nvSpPr>
          <p:cNvPr id="9" name="CaixaDeTexto 6">
            <a:extLst>
              <a:ext uri="{FF2B5EF4-FFF2-40B4-BE49-F238E27FC236}">
                <a16:creationId xmlns:a16="http://schemas.microsoft.com/office/drawing/2014/main" id="{E7D79782-3E28-4076-B997-E3D9423EFCD4}"/>
              </a:ext>
            </a:extLst>
          </p:cNvPr>
          <p:cNvSpPr txBox="1"/>
          <p:nvPr/>
        </p:nvSpPr>
        <p:spPr>
          <a:xfrm>
            <a:off x="3860393" y="320368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EFETIVO</a:t>
            </a:r>
          </a:p>
        </p:txBody>
      </p:sp>
      <p:sp>
        <p:nvSpPr>
          <p:cNvPr id="10" name="CaixaDeTexto 7">
            <a:extLst>
              <a:ext uri="{FF2B5EF4-FFF2-40B4-BE49-F238E27FC236}">
                <a16:creationId xmlns:a16="http://schemas.microsoft.com/office/drawing/2014/main" id="{811FDE85-51D4-48D9-B2FF-BB7FC43D3750}"/>
              </a:ext>
            </a:extLst>
          </p:cNvPr>
          <p:cNvSpPr txBox="1"/>
          <p:nvPr/>
        </p:nvSpPr>
        <p:spPr>
          <a:xfrm>
            <a:off x="3860392" y="4787860"/>
            <a:ext cx="125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POTENCIAL</a:t>
            </a:r>
          </a:p>
        </p:txBody>
      </p:sp>
      <p:sp>
        <p:nvSpPr>
          <p:cNvPr id="11" name="Retângulo 8">
            <a:extLst>
              <a:ext uri="{FF2B5EF4-FFF2-40B4-BE49-F238E27FC236}">
                <a16:creationId xmlns:a16="http://schemas.microsoft.com/office/drawing/2014/main" id="{9D60059B-EDD9-41A8-9D20-BFE6FF5AEC5B}"/>
              </a:ext>
            </a:extLst>
          </p:cNvPr>
          <p:cNvSpPr/>
          <p:nvPr/>
        </p:nvSpPr>
        <p:spPr>
          <a:xfrm>
            <a:off x="5112060" y="3964994"/>
            <a:ext cx="4031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Projeto de Comunicação Social</a:t>
            </a:r>
          </a:p>
        </p:txBody>
      </p:sp>
    </p:spTree>
    <p:extLst>
      <p:ext uri="{BB962C8B-B14F-4D97-AF65-F5344CB8AC3E}">
        <p14:creationId xmlns:p14="http://schemas.microsoft.com/office/powerpoint/2010/main" val="222272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0" grpId="0"/>
      <p:bldP spid="10" grpId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bg1"/>
                </a:solidFill>
              </a:rPr>
              <a:t>Impactos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identificados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atividade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sísmica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Retângulo 2">
            <a:extLst>
              <a:ext uri="{FF2B5EF4-FFF2-40B4-BE49-F238E27FC236}">
                <a16:creationId xmlns:a16="http://schemas.microsoft.com/office/drawing/2014/main" id="{6CD91314-139A-4181-94B4-85A863282A14}"/>
              </a:ext>
            </a:extLst>
          </p:cNvPr>
          <p:cNvSpPr/>
          <p:nvPr/>
        </p:nvSpPr>
        <p:spPr>
          <a:xfrm>
            <a:off x="755576" y="2060848"/>
            <a:ext cx="2378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C14B8"/>
                </a:solidFill>
              </a:rPr>
              <a:t>IMPACTOS AMBIENTAIS</a:t>
            </a:r>
          </a:p>
        </p:txBody>
      </p:sp>
      <p:sp>
        <p:nvSpPr>
          <p:cNvPr id="13" name="Retângulo 3">
            <a:extLst>
              <a:ext uri="{FF2B5EF4-FFF2-40B4-BE49-F238E27FC236}">
                <a16:creationId xmlns:a16="http://schemas.microsoft.com/office/drawing/2014/main" id="{DB7AE5BD-0381-40F0-A1D6-7058A774CA0C}"/>
              </a:ext>
            </a:extLst>
          </p:cNvPr>
          <p:cNvSpPr/>
          <p:nvPr/>
        </p:nvSpPr>
        <p:spPr>
          <a:xfrm>
            <a:off x="5796136" y="2060848"/>
            <a:ext cx="2342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C14B8"/>
                </a:solidFill>
              </a:rPr>
              <a:t>PROJETOS AMBIENTAIS</a:t>
            </a:r>
          </a:p>
        </p:txBody>
      </p:sp>
      <p:sp>
        <p:nvSpPr>
          <p:cNvPr id="14" name="Retângulo 4">
            <a:extLst>
              <a:ext uri="{FF2B5EF4-FFF2-40B4-BE49-F238E27FC236}">
                <a16:creationId xmlns:a16="http://schemas.microsoft.com/office/drawing/2014/main" id="{236462DD-8F4B-4AA6-9EFE-A5593A5CB54D}"/>
              </a:ext>
            </a:extLst>
          </p:cNvPr>
          <p:cNvSpPr/>
          <p:nvPr/>
        </p:nvSpPr>
        <p:spPr>
          <a:xfrm>
            <a:off x="395536" y="3309952"/>
            <a:ext cx="34563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C14B8"/>
                </a:solidFill>
                <a:latin typeface="+mj-lt"/>
              </a:rPr>
              <a:t>Perturbação sonora, gerando interferência no comportamento de  mamíferos marinhos (baleias e golfinhos) e quelônios (tartarugas).</a:t>
            </a:r>
          </a:p>
        </p:txBody>
      </p:sp>
      <p:sp>
        <p:nvSpPr>
          <p:cNvPr id="15" name="CaixaDeTexto 6">
            <a:extLst>
              <a:ext uri="{FF2B5EF4-FFF2-40B4-BE49-F238E27FC236}">
                <a16:creationId xmlns:a16="http://schemas.microsoft.com/office/drawing/2014/main" id="{35A5CB77-59AA-45FB-B2EC-4A1F48DF0AEC}"/>
              </a:ext>
            </a:extLst>
          </p:cNvPr>
          <p:cNvSpPr txBox="1"/>
          <p:nvPr/>
        </p:nvSpPr>
        <p:spPr>
          <a:xfrm>
            <a:off x="3860393" y="387324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EFETIVO</a:t>
            </a:r>
          </a:p>
        </p:txBody>
      </p:sp>
      <p:sp>
        <p:nvSpPr>
          <p:cNvPr id="16" name="Retângulo 8">
            <a:extLst>
              <a:ext uri="{FF2B5EF4-FFF2-40B4-BE49-F238E27FC236}">
                <a16:creationId xmlns:a16="http://schemas.microsoft.com/office/drawing/2014/main" id="{1368542C-9FF8-49D6-9EC8-B9EEEDC93BD4}"/>
              </a:ext>
            </a:extLst>
          </p:cNvPr>
          <p:cNvSpPr/>
          <p:nvPr/>
        </p:nvSpPr>
        <p:spPr>
          <a:xfrm>
            <a:off x="5112060" y="3453388"/>
            <a:ext cx="40319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Projeto de Monitoramento da Biota Marinha</a:t>
            </a:r>
          </a:p>
        </p:txBody>
      </p:sp>
      <p:sp>
        <p:nvSpPr>
          <p:cNvPr id="17" name="Retângulo 9">
            <a:extLst>
              <a:ext uri="{FF2B5EF4-FFF2-40B4-BE49-F238E27FC236}">
                <a16:creationId xmlns:a16="http://schemas.microsoft.com/office/drawing/2014/main" id="{3AF121A1-983A-4C01-81B0-328C7E2DCEAC}"/>
              </a:ext>
            </a:extLst>
          </p:cNvPr>
          <p:cNvSpPr/>
          <p:nvPr/>
        </p:nvSpPr>
        <p:spPr>
          <a:xfrm>
            <a:off x="5118330" y="4161274"/>
            <a:ext cx="37741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rgbClr val="0C14B8"/>
                </a:solidFill>
                <a:latin typeface="+mj-lt"/>
              </a:rPr>
              <a:t>Projeto de Monitoramento Acústico Passivo</a:t>
            </a:r>
          </a:p>
        </p:txBody>
      </p:sp>
    </p:spTree>
    <p:extLst>
      <p:ext uri="{BB962C8B-B14F-4D97-AF65-F5344CB8AC3E}">
        <p14:creationId xmlns:p14="http://schemas.microsoft.com/office/powerpoint/2010/main" val="168178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5" grpId="1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000" dirty="0">
                <a:solidFill>
                  <a:schemeClr val="bg1"/>
                </a:solidFill>
              </a:rPr>
              <a:t>Medidas Mitigadoras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556792"/>
            <a:ext cx="87849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Emissão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 Sonora dos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canhões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 de ar.</a:t>
            </a:r>
          </a:p>
          <a:p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	- MMO’s e </a:t>
            </a:r>
            <a:r>
              <a:rPr lang="en-US" sz="3200" dirty="0" err="1">
                <a:solidFill>
                  <a:srgbClr val="0C14B8"/>
                </a:solidFill>
                <a:latin typeface="Calibri" panose="020F0502020204030204" pitchFamily="34" charset="0"/>
              </a:rPr>
              <a:t>Operadores</a:t>
            </a:r>
            <a:r>
              <a:rPr lang="en-US" sz="3200" dirty="0">
                <a:solidFill>
                  <a:srgbClr val="0C14B8"/>
                </a:solidFill>
                <a:latin typeface="Calibri" panose="020F0502020204030204" pitchFamily="34" charset="0"/>
              </a:rPr>
              <a:t> de PAM</a:t>
            </a:r>
          </a:p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Descarte de substâncias no mar.</a:t>
            </a:r>
          </a:p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	-Projeto de Controle da Poluição</a:t>
            </a:r>
          </a:p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Risco Acidental.</a:t>
            </a:r>
          </a:p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	-Plano de Emergência</a:t>
            </a:r>
          </a:p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• Uso do espaço marinho.</a:t>
            </a:r>
          </a:p>
          <a:p>
            <a:r>
              <a:rPr lang="pt-BR" sz="3200" dirty="0">
                <a:solidFill>
                  <a:srgbClr val="0C14B8"/>
                </a:solidFill>
                <a:latin typeface="Calibri" panose="020F0502020204030204" pitchFamily="34" charset="0"/>
              </a:rPr>
              <a:t>	-Projeto de Comunicação Social</a:t>
            </a:r>
          </a:p>
        </p:txBody>
      </p:sp>
    </p:spTree>
    <p:extLst>
      <p:ext uri="{BB962C8B-B14F-4D97-AF65-F5344CB8AC3E}">
        <p14:creationId xmlns:p14="http://schemas.microsoft.com/office/powerpoint/2010/main" val="3205279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rgbClr val="0C14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chemeClr val="bg1"/>
                </a:solidFill>
              </a:rPr>
              <a:t>Impactos.</a:t>
            </a:r>
          </a:p>
        </p:txBody>
      </p:sp>
      <p:pic>
        <p:nvPicPr>
          <p:cNvPr id="2" name="Money  ads for WWF - Brasil (WWF International)">
            <a:hlinkClick r:id="" action="ppaction://media"/>
            <a:extLst>
              <a:ext uri="{FF2B5EF4-FFF2-40B4-BE49-F238E27FC236}">
                <a16:creationId xmlns:a16="http://schemas.microsoft.com/office/drawing/2014/main" id="{0B2318FF-90D9-42E0-9FD2-2A1200A3C8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531" y="1714499"/>
            <a:ext cx="8328925" cy="4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815</Words>
  <Application>Microsoft Office PowerPoint</Application>
  <PresentationFormat>Apresentação na tela (4:3)</PresentationFormat>
  <Paragraphs>121</Paragraphs>
  <Slides>17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Wingdings</vt:lpstr>
      <vt:lpstr>Tema do Office</vt:lpstr>
      <vt:lpstr>Apresentação do PowerPoint</vt:lpstr>
      <vt:lpstr>Apresentação do PowerPoint</vt:lpstr>
      <vt:lpstr>Módulo I – Geral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PEAT - BGP</dc:title>
  <dc:creator>Marcelo</dc:creator>
  <cp:lastModifiedBy>Natalia</cp:lastModifiedBy>
  <cp:revision>137</cp:revision>
  <dcterms:created xsi:type="dcterms:W3CDTF">2015-01-10T00:38:09Z</dcterms:created>
  <dcterms:modified xsi:type="dcterms:W3CDTF">2019-09-02T19:14:20Z</dcterms:modified>
</cp:coreProperties>
</file>