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 id="2147483820" r:id="rId2"/>
  </p:sldMasterIdLst>
  <p:notesMasterIdLst>
    <p:notesMasterId r:id="rId58"/>
  </p:notesMasterIdLst>
  <p:handoutMasterIdLst>
    <p:handoutMasterId r:id="rId59"/>
  </p:handoutMasterIdLst>
  <p:sldIdLst>
    <p:sldId id="1611" r:id="rId3"/>
    <p:sldId id="1550" r:id="rId4"/>
    <p:sldId id="769" r:id="rId5"/>
    <p:sldId id="1404" r:id="rId6"/>
    <p:sldId id="1395" r:id="rId7"/>
    <p:sldId id="1379" r:id="rId8"/>
    <p:sldId id="1644" r:id="rId9"/>
    <p:sldId id="1536" r:id="rId10"/>
    <p:sldId id="1544" r:id="rId11"/>
    <p:sldId id="1558" r:id="rId12"/>
    <p:sldId id="1636" r:id="rId13"/>
    <p:sldId id="1638" r:id="rId14"/>
    <p:sldId id="1483" r:id="rId15"/>
    <p:sldId id="645" r:id="rId16"/>
    <p:sldId id="1413" r:id="rId17"/>
    <p:sldId id="1613" r:id="rId18"/>
    <p:sldId id="1614" r:id="rId19"/>
    <p:sldId id="1341" r:id="rId20"/>
    <p:sldId id="1342" r:id="rId21"/>
    <p:sldId id="1343" r:id="rId22"/>
    <p:sldId id="1633" r:id="rId23"/>
    <p:sldId id="1356" r:id="rId24"/>
    <p:sldId id="1357" r:id="rId25"/>
    <p:sldId id="1358" r:id="rId26"/>
    <p:sldId id="1640" r:id="rId27"/>
    <p:sldId id="1641" r:id="rId28"/>
    <p:sldId id="1642" r:id="rId29"/>
    <p:sldId id="1654" r:id="rId30"/>
    <p:sldId id="1634" r:id="rId31"/>
    <p:sldId id="1377" r:id="rId32"/>
    <p:sldId id="1380" r:id="rId33"/>
    <p:sldId id="1386" r:id="rId34"/>
    <p:sldId id="1627" r:id="rId35"/>
    <p:sldId id="1643" r:id="rId36"/>
    <p:sldId id="1639" r:id="rId37"/>
    <p:sldId id="1651" r:id="rId38"/>
    <p:sldId id="1652" r:id="rId39"/>
    <p:sldId id="1653" r:id="rId40"/>
    <p:sldId id="1645" r:id="rId41"/>
    <p:sldId id="1637" r:id="rId42"/>
    <p:sldId id="1648" r:id="rId43"/>
    <p:sldId id="1647" r:id="rId44"/>
    <p:sldId id="1083" r:id="rId45"/>
    <p:sldId id="1655" r:id="rId46"/>
    <p:sldId id="1646" r:id="rId47"/>
    <p:sldId id="1445" r:id="rId48"/>
    <p:sldId id="1617" r:id="rId49"/>
    <p:sldId id="1618" r:id="rId50"/>
    <p:sldId id="1562" r:id="rId51"/>
    <p:sldId id="1649" r:id="rId52"/>
    <p:sldId id="1564" r:id="rId53"/>
    <p:sldId id="1565" r:id="rId54"/>
    <p:sldId id="1566" r:id="rId55"/>
    <p:sldId id="1567" r:id="rId56"/>
    <p:sldId id="1650" r:id="rId57"/>
  </p:sldIdLst>
  <p:sldSz cx="9144000" cy="6858000" type="screen4x3"/>
  <p:notesSz cx="6797675" cy="9926638"/>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9E"/>
    <a:srgbClr val="3366CC"/>
    <a:srgbClr val="E4F1DE"/>
    <a:srgbClr val="1EB53A"/>
    <a:srgbClr val="60605B"/>
    <a:srgbClr val="FF0066"/>
    <a:srgbClr val="00FF00"/>
    <a:srgbClr val="009EA0"/>
  </p:clrMru>
</p:presentationPr>
</file>

<file path=ppt/tableStyles.xml><?xml version="1.0" encoding="utf-8"?>
<a:tblStyleLst xmlns:a="http://schemas.openxmlformats.org/drawingml/2006/main" def="{5C22544A-7EE6-4342-B048-85BDC9FD1C3A}">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Estilo Escuro 1 - Ênfas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6" autoAdjust="0"/>
    <p:restoredTop sz="98947" autoAdjust="0"/>
  </p:normalViewPr>
  <p:slideViewPr>
    <p:cSldViewPr snapToGrid="0">
      <p:cViewPr>
        <p:scale>
          <a:sx n="57" d="100"/>
          <a:sy n="57" d="100"/>
        </p:scale>
        <p:origin x="-1728" y="-438"/>
      </p:cViewPr>
      <p:guideLst>
        <p:guide orient="horz" pos="4319"/>
        <p:guide pos="5759"/>
      </p:guideLst>
    </p:cSldViewPr>
  </p:slideViewPr>
  <p:notesTextViewPr>
    <p:cViewPr>
      <p:scale>
        <a:sx n="100" d="100"/>
        <a:sy n="100" d="100"/>
      </p:scale>
      <p:origin x="0" y="0"/>
    </p:cViewPr>
  </p:notesTextViewPr>
  <p:sorterViewPr>
    <p:cViewPr>
      <p:scale>
        <a:sx n="39" d="100"/>
        <a:sy n="39" d="100"/>
      </p:scale>
      <p:origin x="0" y="0"/>
    </p:cViewPr>
  </p:sorterViewPr>
  <p:notesViewPr>
    <p:cSldViewPr snapToGrid="0">
      <p:cViewPr varScale="1">
        <p:scale>
          <a:sx n="70" d="100"/>
          <a:sy n="70" d="100"/>
        </p:scale>
        <p:origin x="-2814" y="-114"/>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Arial" pitchFamily="34" charset="0"/>
                <a:cs typeface="+mn-cs"/>
              </a:defRPr>
            </a:lvl1pPr>
          </a:lstStyle>
          <a:p>
            <a:pPr>
              <a:defRPr/>
            </a:pPr>
            <a:endParaRPr lang="pt-BR"/>
          </a:p>
        </p:txBody>
      </p:sp>
      <p:sp>
        <p:nvSpPr>
          <p:cNvPr id="3" name="Espaço Reservado para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Arial" pitchFamily="34" charset="0"/>
                <a:cs typeface="+mn-cs"/>
              </a:defRPr>
            </a:lvl1pPr>
          </a:lstStyle>
          <a:p>
            <a:pPr>
              <a:defRPr/>
            </a:pPr>
            <a:fld id="{E0E4CDA1-BAD8-414D-80EE-9A1869D2C2C7}" type="datetimeFigureOut">
              <a:rPr lang="pt-BR"/>
              <a:pPr>
                <a:defRPr/>
              </a:pPr>
              <a:t>19/04/2010</a:t>
            </a:fld>
            <a:endParaRPr lang="pt-BR" dirty="0"/>
          </a:p>
        </p:txBody>
      </p:sp>
      <p:sp>
        <p:nvSpPr>
          <p:cNvPr id="4" name="Espaço Reservado para Rodapé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Arial" pitchFamily="34" charset="0"/>
                <a:cs typeface="+mn-cs"/>
              </a:defRPr>
            </a:lvl1pPr>
          </a:lstStyle>
          <a:p>
            <a:pPr>
              <a:defRPr/>
            </a:pPr>
            <a:endParaRPr lang="pt-BR"/>
          </a:p>
        </p:txBody>
      </p:sp>
      <p:sp>
        <p:nvSpPr>
          <p:cNvPr id="5" name="Espaço Reservado para Número de Slid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Arial" pitchFamily="34" charset="0"/>
                <a:cs typeface="+mn-cs"/>
              </a:defRPr>
            </a:lvl1pPr>
          </a:lstStyle>
          <a:p>
            <a:pPr>
              <a:defRPr/>
            </a:pPr>
            <a:fld id="{76AE7D50-E666-4A77-B819-6BF23FA8BAD8}" type="slidenum">
              <a:rPr lang="pt-BR"/>
              <a:pPr>
                <a:defRPr/>
              </a:pPr>
              <a:t>‹nº›</a:t>
            </a:fld>
            <a:endParaRPr lang="pt-B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Arial" pitchFamily="34" charset="0"/>
                <a:cs typeface="+mn-cs"/>
              </a:defRPr>
            </a:lvl1pPr>
          </a:lstStyle>
          <a:p>
            <a:pPr>
              <a:defRPr/>
            </a:pPr>
            <a:endParaRPr lang="pt-BR"/>
          </a:p>
        </p:txBody>
      </p:sp>
      <p:sp>
        <p:nvSpPr>
          <p:cNvPr id="3" name="Espaço Reservado para Data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Arial" pitchFamily="34" charset="0"/>
                <a:cs typeface="+mn-cs"/>
              </a:defRPr>
            </a:lvl1pPr>
          </a:lstStyle>
          <a:p>
            <a:pPr>
              <a:defRPr/>
            </a:pPr>
            <a:fld id="{FDB1776B-9F48-450C-81D0-A14AD023EE69}" type="datetimeFigureOut">
              <a:rPr lang="pt-BR"/>
              <a:pPr>
                <a:defRPr/>
              </a:pPr>
              <a:t>19/04/2010</a:t>
            </a:fld>
            <a:endParaRPr lang="pt-BR" dirty="0"/>
          </a:p>
        </p:txBody>
      </p:sp>
      <p:sp>
        <p:nvSpPr>
          <p:cNvPr id="4" name="Espaço Reservado para Imagem de Sli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pt-BR" noProof="0" dirty="0"/>
          </a:p>
        </p:txBody>
      </p:sp>
      <p:sp>
        <p:nvSpPr>
          <p:cNvPr id="5" name="Espaço Reservado para Anotações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pt-BR" noProof="0" dirty="0" smtClean="0"/>
              <a:t>Clique para editar os estilos do texto mestre</a:t>
            </a:r>
          </a:p>
          <a:p>
            <a:pPr lvl="1"/>
            <a:r>
              <a:rPr lang="pt-BR" noProof="0" dirty="0" smtClean="0"/>
              <a:t>Segundo nível</a:t>
            </a:r>
          </a:p>
          <a:p>
            <a:pPr lvl="2"/>
            <a:r>
              <a:rPr lang="pt-BR" noProof="0" dirty="0" smtClean="0"/>
              <a:t>Terceiro nível</a:t>
            </a:r>
          </a:p>
          <a:p>
            <a:pPr lvl="3"/>
            <a:r>
              <a:rPr lang="pt-BR" noProof="0" dirty="0" smtClean="0"/>
              <a:t>Quarto nível</a:t>
            </a:r>
          </a:p>
          <a:p>
            <a:pPr lvl="4"/>
            <a:r>
              <a:rPr lang="pt-BR" noProof="0" dirty="0" smtClean="0"/>
              <a:t>Quinto nível</a:t>
            </a:r>
            <a:endParaRPr lang="pt-BR" noProof="0" dirty="0"/>
          </a:p>
        </p:txBody>
      </p:sp>
      <p:sp>
        <p:nvSpPr>
          <p:cNvPr id="6" name="Espaço Reservado para Rodapé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Arial" pitchFamily="34" charset="0"/>
                <a:cs typeface="+mn-cs"/>
              </a:defRPr>
            </a:lvl1pPr>
          </a:lstStyle>
          <a:p>
            <a:pPr>
              <a:defRPr/>
            </a:pPr>
            <a:endParaRPr lang="pt-BR"/>
          </a:p>
        </p:txBody>
      </p:sp>
      <p:sp>
        <p:nvSpPr>
          <p:cNvPr id="7" name="Espaço Reservado para Número de Slid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Arial" pitchFamily="34" charset="0"/>
                <a:cs typeface="+mn-cs"/>
              </a:defRPr>
            </a:lvl1pPr>
          </a:lstStyle>
          <a:p>
            <a:pPr>
              <a:defRPr/>
            </a:pPr>
            <a:fld id="{0F3D751A-E498-431B-A1C4-5BB67CAA7CCF}" type="slidenum">
              <a:rPr lang="pt-BR"/>
              <a:pPr>
                <a:defRPr/>
              </a:pPr>
              <a:t>‹nº›</a:t>
            </a:fld>
            <a:endParaRPr lang="pt-B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065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70660"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D121B2-3756-4BD5-A74C-7C68E8844134}" type="slidenum">
              <a:rPr lang="pt-BR" smtClean="0">
                <a:latin typeface="Arial" charset="0"/>
                <a:cs typeface="Arial" charset="0"/>
              </a:rPr>
              <a:pPr fontAlgn="base">
                <a:spcBef>
                  <a:spcPct val="0"/>
                </a:spcBef>
                <a:spcAft>
                  <a:spcPct val="0"/>
                </a:spcAft>
              </a:pPr>
              <a:t>1</a:t>
            </a:fld>
            <a:endParaRPr lang="pt-BR"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168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ABD1A22-80F0-4AB7-9561-D05AC79F92CC}" type="slidenum">
              <a:rPr lang="pt-BR" smtClean="0"/>
              <a:pPr>
                <a:defRPr/>
              </a:pPr>
              <a:t>2</a:t>
            </a:fld>
            <a:endParaRPr lang="pt-B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373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1268" name="Espaço Reservado para Número de Slide 3"/>
          <p:cNvSpPr txBox="1">
            <a:spLocks noGrp="1"/>
          </p:cNvSpPr>
          <p:nvPr/>
        </p:nvSpPr>
        <p:spPr bwMode="auto">
          <a:xfrm>
            <a:off x="3849688" y="9428163"/>
            <a:ext cx="2946400" cy="496887"/>
          </a:xfrm>
          <a:prstGeom prst="rect">
            <a:avLst/>
          </a:prstGeom>
          <a:noFill/>
          <a:ln>
            <a:miter lim="800000"/>
            <a:headEnd/>
            <a:tailEnd/>
          </a:ln>
        </p:spPr>
        <p:txBody>
          <a:bodyPr anchor="b"/>
          <a:lstStyle/>
          <a:p>
            <a:pPr algn="r" fontAlgn="auto">
              <a:spcBef>
                <a:spcPts val="0"/>
              </a:spcBef>
              <a:spcAft>
                <a:spcPts val="0"/>
              </a:spcAft>
              <a:defRPr/>
            </a:pPr>
            <a:fld id="{E03073C4-138E-4202-8B5B-AB2C960703BD}" type="slidenum">
              <a:rPr lang="pt-BR" sz="1200">
                <a:solidFill>
                  <a:prstClr val="black"/>
                </a:solidFill>
                <a:latin typeface="Arial" pitchFamily="34" charset="0"/>
                <a:cs typeface="+mn-cs"/>
              </a:rPr>
              <a:pPr algn="r" fontAlgn="auto">
                <a:spcBef>
                  <a:spcPts val="0"/>
                </a:spcBef>
                <a:spcAft>
                  <a:spcPts val="0"/>
                </a:spcAft>
                <a:defRPr/>
              </a:pPr>
              <a:t>3</a:t>
            </a:fld>
            <a:endParaRPr lang="pt-BR" sz="1200">
              <a:solidFill>
                <a:prstClr val="black"/>
              </a:solidFill>
              <a:latin typeface="Arial" pitchFamily="34"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47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1268" name="Espaço Reservado para Número de Slide 3"/>
          <p:cNvSpPr txBox="1">
            <a:spLocks noGrp="1"/>
          </p:cNvSpPr>
          <p:nvPr/>
        </p:nvSpPr>
        <p:spPr bwMode="auto">
          <a:xfrm>
            <a:off x="3849688" y="9428163"/>
            <a:ext cx="2946400" cy="496887"/>
          </a:xfrm>
          <a:prstGeom prst="rect">
            <a:avLst/>
          </a:prstGeom>
          <a:noFill/>
          <a:ln>
            <a:miter lim="800000"/>
            <a:headEnd/>
            <a:tailEnd/>
          </a:ln>
        </p:spPr>
        <p:txBody>
          <a:bodyPr anchor="b"/>
          <a:lstStyle/>
          <a:p>
            <a:pPr algn="r" fontAlgn="auto">
              <a:spcBef>
                <a:spcPts val="0"/>
              </a:spcBef>
              <a:spcAft>
                <a:spcPts val="0"/>
              </a:spcAft>
              <a:defRPr/>
            </a:pPr>
            <a:fld id="{969ED559-87EA-4396-A151-0AEEE9B42023}" type="slidenum">
              <a:rPr lang="pt-BR" sz="1200">
                <a:solidFill>
                  <a:prstClr val="black"/>
                </a:solidFill>
                <a:latin typeface="Arial" pitchFamily="34" charset="0"/>
                <a:cs typeface="+mn-cs"/>
              </a:rPr>
              <a:pPr algn="r" fontAlgn="auto">
                <a:spcBef>
                  <a:spcPts val="0"/>
                </a:spcBef>
                <a:spcAft>
                  <a:spcPts val="0"/>
                </a:spcAft>
                <a:defRPr/>
              </a:pPr>
              <a:t>4</a:t>
            </a:fld>
            <a:endParaRPr lang="pt-BR" sz="1200">
              <a:solidFill>
                <a:prstClr val="black"/>
              </a:solidFill>
              <a:latin typeface="Arial" pitchFamily="34"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577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1268" name="Espaço Reservado para Número de Slide 3"/>
          <p:cNvSpPr txBox="1">
            <a:spLocks noGrp="1"/>
          </p:cNvSpPr>
          <p:nvPr/>
        </p:nvSpPr>
        <p:spPr bwMode="auto">
          <a:xfrm>
            <a:off x="3849688" y="9428163"/>
            <a:ext cx="2946400" cy="496887"/>
          </a:xfrm>
          <a:prstGeom prst="rect">
            <a:avLst/>
          </a:prstGeom>
          <a:noFill/>
          <a:ln>
            <a:miter lim="800000"/>
            <a:headEnd/>
            <a:tailEnd/>
          </a:ln>
        </p:spPr>
        <p:txBody>
          <a:bodyPr anchor="b"/>
          <a:lstStyle/>
          <a:p>
            <a:pPr algn="r" fontAlgn="auto">
              <a:spcBef>
                <a:spcPts val="0"/>
              </a:spcBef>
              <a:spcAft>
                <a:spcPts val="0"/>
              </a:spcAft>
              <a:defRPr/>
            </a:pPr>
            <a:fld id="{629E3EE8-168F-488F-BC9A-DE1007595BF4}" type="slidenum">
              <a:rPr lang="pt-BR" sz="1200">
                <a:solidFill>
                  <a:prstClr val="black"/>
                </a:solidFill>
                <a:latin typeface="Arial" pitchFamily="34" charset="0"/>
                <a:cs typeface="+mn-cs"/>
              </a:rPr>
              <a:pPr algn="r" fontAlgn="auto">
                <a:spcBef>
                  <a:spcPts val="0"/>
                </a:spcBef>
                <a:spcAft>
                  <a:spcPts val="0"/>
                </a:spcAft>
                <a:defRPr/>
              </a:pPr>
              <a:t>5</a:t>
            </a:fld>
            <a:endParaRPr lang="pt-BR" sz="1200">
              <a:solidFill>
                <a:prstClr val="black"/>
              </a:solidFill>
              <a:latin typeface="Arial" pitchFamily="34"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318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3188"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6437DBBC-89D1-4C94-A1F3-7DC2ECF025F4}" type="slidenum">
              <a:rPr lang="pt-BR" sz="1200"/>
              <a:pPr algn="r"/>
              <a:t>6</a:t>
            </a:fld>
            <a:endParaRPr lang="pt-B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318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3188"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6437DBBC-89D1-4C94-A1F3-7DC2ECF025F4}" type="slidenum">
              <a:rPr lang="pt-BR" sz="1200"/>
              <a:pPr algn="r"/>
              <a:t>7</a:t>
            </a:fld>
            <a:endParaRPr lang="pt-B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885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78852"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1E88488F-2679-4D2F-8865-384A94C3C0EE}" type="slidenum">
              <a:rPr lang="pt-BR" sz="1200"/>
              <a:pPr algn="r"/>
              <a:t>8</a:t>
            </a:fld>
            <a:endParaRPr lang="pt-B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7987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79876"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D2A3AD1E-6134-4021-B62E-5892F98D66A2}" type="slidenum">
              <a:rPr lang="pt-BR" sz="1200"/>
              <a:pPr algn="r"/>
              <a:t>9</a:t>
            </a:fld>
            <a:endParaRPr lang="pt-B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619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36196"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FD3871BD-5324-4632-A5D6-D0DF4F98BA2D}" type="slidenum">
              <a:rPr lang="pt-BR" sz="1200"/>
              <a:pPr algn="r"/>
              <a:t>10</a:t>
            </a:fld>
            <a:endParaRPr lang="pt-B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11</a:t>
            </a:fld>
            <a:endParaRPr lang="pt-B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312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7670A47-56D9-4584-835D-5E69FE9401B2}" type="slidenum">
              <a:rPr lang="pt-BR" smtClean="0"/>
              <a:pPr>
                <a:defRPr/>
              </a:pPr>
              <a:t>12</a:t>
            </a:fld>
            <a:endParaRPr lang="pt-B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089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CD20EA0C-0ACB-4A91-B56A-09AB7EDAC20D}" type="slidenum">
              <a:rPr lang="pt-BR" smtClean="0"/>
              <a:pPr>
                <a:defRPr/>
              </a:pPr>
              <a:t>13</a:t>
            </a:fld>
            <a:endParaRPr lang="pt-B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192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D74584C0-0499-4053-B326-D62F123A49A0}" type="slidenum">
              <a:rPr lang="pt-BR" smtClean="0"/>
              <a:pPr>
                <a:defRPr/>
              </a:pPr>
              <a:t>14</a:t>
            </a:fld>
            <a:endParaRPr lang="pt-B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294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C7F66575-DDFB-452E-B2F7-D43169BC1794}" type="slidenum">
              <a:rPr lang="pt-BR" smtClean="0"/>
              <a:pPr>
                <a:defRPr/>
              </a:pPr>
              <a:t>15</a:t>
            </a:fld>
            <a:endParaRPr lang="pt-B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397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73BFF17-50D8-4500-A8FB-03617C488D09}" type="slidenum">
              <a:rPr lang="pt-BR" smtClean="0"/>
              <a:pPr>
                <a:defRPr/>
              </a:pPr>
              <a:t>16</a:t>
            </a:fld>
            <a:endParaRPr lang="pt-B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499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943E9508-AF58-4FBD-B793-013C5853AF6F}" type="slidenum">
              <a:rPr lang="pt-BR" smtClean="0"/>
              <a:pPr>
                <a:defRPr/>
              </a:pPr>
              <a:t>17</a:t>
            </a:fld>
            <a:endParaRPr lang="pt-B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601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0B36FDB0-1447-406A-BD55-C570411E5348}" type="slidenum">
              <a:rPr lang="pt-BR" smtClean="0"/>
              <a:pPr>
                <a:defRPr/>
              </a:pPr>
              <a:t>18</a:t>
            </a:fld>
            <a:endParaRPr lang="pt-B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704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A9149670-15D0-43E3-98AC-67DBE193AC1E}" type="slidenum">
              <a:rPr lang="pt-BR" smtClean="0"/>
              <a:pPr>
                <a:defRPr/>
              </a:pPr>
              <a:t>19</a:t>
            </a:fld>
            <a:endParaRPr lang="pt-B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80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54E658CA-6624-4FEF-9E02-CAD5C1896BF1}" type="slidenum">
              <a:rPr lang="pt-BR" smtClean="0"/>
              <a:pPr>
                <a:defRPr/>
              </a:pPr>
              <a:t>20</a:t>
            </a:fld>
            <a:endParaRPr lang="pt-B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80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54E658CA-6624-4FEF-9E02-CAD5C1896BF1}" type="slidenum">
              <a:rPr lang="pt-BR" smtClean="0"/>
              <a:pPr>
                <a:defRPr/>
              </a:pPr>
              <a:t>21</a:t>
            </a:fld>
            <a:endParaRPr lang="pt-B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909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AA593D7-0BFB-44E0-876D-77E1ED2ED7F5}" type="slidenum">
              <a:rPr lang="pt-BR" smtClean="0"/>
              <a:pPr>
                <a:defRPr/>
              </a:pPr>
              <a:t>22</a:t>
            </a:fld>
            <a:endParaRPr lang="pt-B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011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D24D1090-7D4D-485B-BBCC-ABBB004A4EC1}" type="slidenum">
              <a:rPr lang="pt-BR" smtClean="0"/>
              <a:pPr>
                <a:defRPr/>
              </a:pPr>
              <a:t>23</a:t>
            </a:fld>
            <a:endParaRPr lang="pt-B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113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552FE21-EC81-45F8-B88F-DBC4B7CC22B4}" type="slidenum">
              <a:rPr lang="pt-BR" smtClean="0"/>
              <a:pPr>
                <a:defRPr/>
              </a:pPr>
              <a:t>24</a:t>
            </a:fld>
            <a:endParaRPr lang="pt-B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113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552FE21-EC81-45F8-B88F-DBC4B7CC22B4}" type="slidenum">
              <a:rPr lang="pt-BR" smtClean="0"/>
              <a:pPr>
                <a:defRPr/>
              </a:pPr>
              <a:t>25</a:t>
            </a:fld>
            <a:endParaRPr lang="pt-B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113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552FE21-EC81-45F8-B88F-DBC4B7CC22B4}" type="slidenum">
              <a:rPr lang="pt-BR" smtClean="0"/>
              <a:pPr>
                <a:defRPr/>
              </a:pPr>
              <a:t>26</a:t>
            </a:fld>
            <a:endParaRPr lang="pt-B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113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552FE21-EC81-45F8-B88F-DBC4B7CC22B4}" type="slidenum">
              <a:rPr lang="pt-BR" smtClean="0"/>
              <a:pPr>
                <a:defRPr/>
              </a:pPr>
              <a:t>27</a:t>
            </a:fld>
            <a:endParaRPr lang="pt-B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113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2552FE21-EC81-45F8-B88F-DBC4B7CC22B4}" type="slidenum">
              <a:rPr lang="pt-BR" smtClean="0"/>
              <a:pPr>
                <a:defRPr/>
              </a:pPr>
              <a:t>28</a:t>
            </a:fld>
            <a:endParaRPr lang="pt-B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523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5236"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E881D173-130C-4188-A433-8017BA013285}" type="slidenum">
              <a:rPr lang="pt-BR" sz="1200"/>
              <a:pPr algn="r"/>
              <a:t>29</a:t>
            </a:fld>
            <a:endParaRPr lang="pt-BR"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421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4212"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A584EA61-5D48-42AE-82F5-69549DB86027}" type="slidenum">
              <a:rPr lang="pt-BR" sz="1200"/>
              <a:pPr algn="r"/>
              <a:t>30</a:t>
            </a:fld>
            <a:endParaRPr lang="pt-BR"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523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5236"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E881D173-130C-4188-A433-8017BA013285}" type="slidenum">
              <a:rPr lang="pt-BR" sz="1200"/>
              <a:pPr algn="r"/>
              <a:t>31</a:t>
            </a:fld>
            <a:endParaRPr lang="pt-BR"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32</a:t>
            </a:fld>
            <a:endParaRPr lang="pt-B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523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5236"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E881D173-130C-4188-A433-8017BA013285}" type="slidenum">
              <a:rPr lang="pt-BR" sz="1200"/>
              <a:pPr algn="r"/>
              <a:t>33</a:t>
            </a:fld>
            <a:endParaRPr lang="pt-BR"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318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3188"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6437DBBC-89D1-4C94-A1F3-7DC2ECF025F4}" type="slidenum">
              <a:rPr lang="pt-BR" sz="1200"/>
              <a:pPr algn="r"/>
              <a:t>34</a:t>
            </a:fld>
            <a:endParaRPr lang="pt-BR"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318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93188"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6437DBBC-89D1-4C94-A1F3-7DC2ECF025F4}" type="slidenum">
              <a:rPr lang="pt-BR" sz="1200"/>
              <a:pPr algn="r"/>
              <a:t>35</a:t>
            </a:fld>
            <a:endParaRPr lang="pt-BR"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36</a:t>
            </a:fld>
            <a:endParaRPr lang="pt-B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80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54E658CA-6624-4FEF-9E02-CAD5C1896BF1}" type="slidenum">
              <a:rPr lang="pt-BR" smtClean="0"/>
              <a:pPr>
                <a:defRPr/>
              </a:pPr>
              <a:t>37</a:t>
            </a:fld>
            <a:endParaRPr lang="pt-B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880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54E658CA-6624-4FEF-9E02-CAD5C1896BF1}" type="slidenum">
              <a:rPr lang="pt-BR" smtClean="0"/>
              <a:pPr>
                <a:defRPr/>
              </a:pPr>
              <a:t>38</a:t>
            </a:fld>
            <a:endParaRPr lang="pt-B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137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01380"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5EFB2FC2-5067-4C75-968D-F4D59CC97CAD}" type="slidenum">
              <a:rPr lang="pt-BR" sz="1200"/>
              <a:pPr algn="r"/>
              <a:t>39</a:t>
            </a:fld>
            <a:endParaRPr lang="pt-BR"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40</a:t>
            </a:fld>
            <a:endParaRPr lang="pt-B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41</a:t>
            </a:fld>
            <a:endParaRPr lang="pt-B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42</a:t>
            </a:fld>
            <a:endParaRPr lang="pt-B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824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CB2A672-CD60-4B25-A253-8E2E403F3377}" type="slidenum">
              <a:rPr lang="pt-BR" smtClean="0"/>
              <a:pPr>
                <a:defRPr/>
              </a:pPr>
              <a:t>43</a:t>
            </a:fld>
            <a:endParaRPr lang="pt-B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824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CB2A672-CD60-4B25-A253-8E2E403F3377}" type="slidenum">
              <a:rPr lang="pt-BR" smtClean="0"/>
              <a:pPr>
                <a:defRPr/>
              </a:pPr>
              <a:t>44</a:t>
            </a:fld>
            <a:endParaRPr lang="pt-B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0035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68628E0-C9E5-44A5-B64C-938C3FF43FD5}" type="slidenum">
              <a:rPr lang="pt-BR" smtClean="0"/>
              <a:pPr>
                <a:defRPr/>
              </a:pPr>
              <a:t>45</a:t>
            </a:fld>
            <a:endParaRPr lang="pt-B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6259" name="Espaço Reservado para Anotações 2"/>
          <p:cNvSpPr>
            <a:spLocks noGrp="1"/>
          </p:cNvSpPr>
          <p:nvPr>
            <p:ph type="body" idx="1"/>
          </p:nvPr>
        </p:nvSpPr>
        <p:spPr bwMode="auto">
          <a:xfrm>
            <a:off x="679450" y="4716463"/>
            <a:ext cx="5438775" cy="4465637"/>
          </a:xfrm>
          <a:noFill/>
        </p:spPr>
        <p:txBody>
          <a:bodyPr wrap="square" numCol="1" anchor="t" anchorCtr="0" compatLnSpc="1">
            <a:prstTxWarp prst="textNoShape">
              <a:avLst/>
            </a:prstTxWarp>
          </a:bodyPr>
          <a:lstStyle/>
          <a:p>
            <a:endParaRPr lang="pt-BR" smtClean="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728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B4432BBB-2B51-4198-B8B0-3288228BB1BE}" type="slidenum">
              <a:rPr lang="pt-BR" smtClean="0"/>
              <a:pPr>
                <a:defRPr/>
              </a:pPr>
              <a:t>47</a:t>
            </a:fld>
            <a:endParaRPr lang="pt-B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9830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C8454DEC-A0B2-481D-8CE7-08290EAD92D5}" type="slidenum">
              <a:rPr lang="pt-BR" smtClean="0"/>
              <a:pPr>
                <a:defRPr/>
              </a:pPr>
              <a:t>48</a:t>
            </a:fld>
            <a:endParaRPr lang="pt-B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2800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96E87B92-B21D-495C-9459-64218B941F20}" type="slidenum">
              <a:rPr lang="pt-BR" smtClean="0"/>
              <a:pPr>
                <a:defRPr/>
              </a:pPr>
              <a:t>49</a:t>
            </a:fld>
            <a:endParaRPr lang="pt-B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2902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D485F608-69C3-4A60-97A4-F24BE8EABA19}" type="slidenum">
              <a:rPr lang="pt-BR" smtClean="0"/>
              <a:pPr>
                <a:defRPr/>
              </a:pPr>
              <a:t>50</a:t>
            </a:fld>
            <a:endParaRPr lang="pt-B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005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5082BDEB-B9A9-45EB-B4AD-5750EE8DCEB5}" type="slidenum">
              <a:rPr lang="pt-BR" smtClean="0"/>
              <a:pPr>
                <a:defRPr/>
              </a:pPr>
              <a:t>51</a:t>
            </a:fld>
            <a:endParaRPr lang="pt-B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2099"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3549884C-3BCC-4335-A88E-A1A6CBAE454C}" type="slidenum">
              <a:rPr lang="pt-BR" smtClean="0"/>
              <a:pPr>
                <a:defRPr/>
              </a:pPr>
              <a:t>52</a:t>
            </a:fld>
            <a:endParaRPr lang="pt-B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312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7670A47-56D9-4584-835D-5E69FE9401B2}" type="slidenum">
              <a:rPr lang="pt-BR" smtClean="0"/>
              <a:pPr>
                <a:defRPr/>
              </a:pPr>
              <a:t>53</a:t>
            </a:fld>
            <a:endParaRPr lang="pt-B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414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latin typeface="Arial" charset="0"/>
            </a:endParaRPr>
          </a:p>
        </p:txBody>
      </p:sp>
      <p:sp>
        <p:nvSpPr>
          <p:cNvPr id="134148" name="Espaço Reservado para Número de Slide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a:fld id="{EA0C09A5-38D0-45C0-BFE9-9AA9D4103C9C}" type="slidenum">
              <a:rPr lang="pt-BR" sz="1200"/>
              <a:pPr algn="r"/>
              <a:t>54</a:t>
            </a:fld>
            <a:endParaRPr lang="pt-BR"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13824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endParaRPr lang="pt-BR" smtClean="0">
              <a:latin typeface="Arial" charset="0"/>
            </a:endParaRPr>
          </a:p>
        </p:txBody>
      </p:sp>
      <p:sp>
        <p:nvSpPr>
          <p:cNvPr id="4" name="Espaço Reservado para Número de Slide 3"/>
          <p:cNvSpPr>
            <a:spLocks noGrp="1"/>
          </p:cNvSpPr>
          <p:nvPr>
            <p:ph type="sldNum" sz="quarter" idx="5"/>
          </p:nvPr>
        </p:nvSpPr>
        <p:spPr/>
        <p:txBody>
          <a:bodyPr/>
          <a:lstStyle/>
          <a:p>
            <a:pPr>
              <a:defRPr/>
            </a:pPr>
            <a:fld id="{7CB2A672-CD60-4B25-A253-8E2E403F3377}" type="slidenum">
              <a:rPr lang="pt-BR" smtClean="0"/>
              <a:pPr>
                <a:defRPr/>
              </a:pPr>
              <a:t>55</a:t>
            </a:fld>
            <a:endParaRPr lang="pt-B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4638"/>
            <a:ext cx="8229600" cy="5851525"/>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Slide de título">
    <p:bg>
      <p:bgPr>
        <a:solidFill>
          <a:schemeClr val="tx1"/>
        </a:solidFill>
        <a:effectLst/>
      </p:bgPr>
    </p:bg>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pt-BR" smtClean="0"/>
              <a:t>Clique para editar o estilo do título mestre</a:t>
            </a:r>
            <a:endParaRPr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BR" smtClean="0"/>
              <a:t>Clique para editar o estilo do subtítulo mestre</a:t>
            </a: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Cabeçalho da Seção">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BR" smtClean="0"/>
              <a:t>Clique para editar os estilos do texto mestre</a:t>
            </a:r>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lang="pt-BR" smtClean="0"/>
              <a:t>Clique para editar o estilo do título mestre</a:t>
            </a:r>
            <a:endParaRPr lang="en-US"/>
          </a:p>
        </p:txBody>
      </p:sp>
      <p:sp>
        <p:nvSpPr>
          <p:cNvPr id="3" name="Espaço Reservado para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lvl1pPr>
              <a:defRPr/>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smtClean="0"/>
              <a:t>Clique para editar os estilos do texto mestre</a:t>
            </a:r>
          </a:p>
        </p:txBody>
      </p:sp>
      <p:sp>
        <p:nvSpPr>
          <p:cNvPr id="4" name="Espaço Reservado para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smtClean="0"/>
              <a:t>Clique para editar os estilos do texto mestre</a:t>
            </a:r>
          </a:p>
        </p:txBody>
      </p:sp>
      <p:sp>
        <p:nvSpPr>
          <p:cNvPr id="5" name="Espaço Reservado para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pt-BR" smtClean="0"/>
              <a:t>Clique para editar o estilo do título mestre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pt-BR" smtClean="0"/>
              <a:t>Clique para editar o estilo do título mestre</a:t>
            </a:r>
            <a:endParaRPr lang="en-US"/>
          </a:p>
        </p:txBody>
      </p:sp>
      <p:sp>
        <p:nvSpPr>
          <p:cNvPr id="3" name="Espaço Reservado para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pt-BR" smtClean="0"/>
              <a:t>Clique para editar os estilos do texto mestre</a:t>
            </a:r>
          </a:p>
        </p:txBody>
      </p:sp>
      <p:sp>
        <p:nvSpPr>
          <p:cNvPr id="4" name="Espaço Reservado para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pt-BR" smtClean="0"/>
              <a:t>Clique para editar o estilo do título mestre</a:t>
            </a:r>
            <a:endParaRPr lang="en-US"/>
          </a:p>
        </p:txBody>
      </p:sp>
      <p:sp>
        <p:nvSpPr>
          <p:cNvPr id="4" name="Espaço Reservado para Tex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pt-BR" smtClean="0"/>
              <a:t>Clique para editar os estilos do texto mestre</a:t>
            </a:r>
          </a:p>
        </p:txBody>
      </p:sp>
      <p:sp>
        <p:nvSpPr>
          <p:cNvPr id="3" name="Espaço Reservado par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vert="horz" wrap="square" lIns="91440" tIns="45720" rIns="91440" bIns="45720" numCol="1" anchor="t" anchorCtr="0" compatLnSpc="1">
            <a:prstTxWarp prst="textNoShape">
              <a:avLst/>
            </a:prstTxWarp>
            <a:normAutofit/>
          </a:bodyPr>
          <a:lstStyle>
            <a:lvl1pPr marL="0" indent="0">
              <a:buNone/>
              <a:defRPr sz="3200"/>
            </a:lvl1pPr>
          </a:lstStyle>
          <a:p>
            <a:pPr lvl="0"/>
            <a:r>
              <a:rPr lang="pt-BR" noProof="0" smtClean="0"/>
              <a:t>Clique no ícone para adicionar uma imagem</a:t>
            </a:r>
            <a:endParaRPr lang="en-US" noProof="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457200" y="914401"/>
            <a:ext cx="6019800" cy="5211763"/>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980" r:id="rId1"/>
    <p:sldLayoutId id="2147484981" r:id="rId2"/>
    <p:sldLayoutId id="2147484982" r:id="rId3"/>
    <p:sldLayoutId id="2147484983" r:id="rId4"/>
    <p:sldLayoutId id="2147484984" r:id="rId5"/>
    <p:sldLayoutId id="2147484985" r:id="rId6"/>
    <p:sldLayoutId id="2147484986" r:id="rId7"/>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996" r:id="rId1"/>
    <p:sldLayoutId id="2147484987" r:id="rId2"/>
    <p:sldLayoutId id="2147484997" r:id="rId3"/>
    <p:sldLayoutId id="2147484988" r:id="rId4"/>
    <p:sldLayoutId id="2147484989" r:id="rId5"/>
    <p:sldLayoutId id="2147484990" r:id="rId6"/>
    <p:sldLayoutId id="2147484991" r:id="rId7"/>
    <p:sldLayoutId id="2147484992" r:id="rId8"/>
    <p:sldLayoutId id="2147484993" r:id="rId9"/>
    <p:sldLayoutId id="2147484994" r:id="rId10"/>
    <p:sldLayoutId id="2147484995" r:id="rId11"/>
  </p:sldLayoutIdLst>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oleObject" Target="../embeddings/oleObject1.bin"/><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jpeg"/><Relationship Id="rId7"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jpeg"/><Relationship Id="rId7"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2.jpeg"/><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2.jpeg"/><Relationship Id="rId7"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8.xml"/><Relationship Id="rId7"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38.emf"/><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6.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png"/><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5.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jpeg"/><Relationship Id="rId7"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48.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5" descr="H:\Criação\Clientes\Santo Antonio Energia\Institucional\JPG\_IV\capa.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27" name="Retângulo 11"/>
          <p:cNvSpPr>
            <a:spLocks noChangeArrowheads="1"/>
          </p:cNvSpPr>
          <p:nvPr/>
        </p:nvSpPr>
        <p:spPr bwMode="auto">
          <a:xfrm>
            <a:off x="142875" y="5214938"/>
            <a:ext cx="6607175" cy="1538883"/>
          </a:xfrm>
          <a:prstGeom prst="rect">
            <a:avLst/>
          </a:prstGeom>
          <a:noFill/>
          <a:ln w="9525">
            <a:noFill/>
            <a:miter lim="800000"/>
            <a:headEnd/>
            <a:tailEnd/>
          </a:ln>
        </p:spPr>
        <p:txBody>
          <a:bodyPr lIns="0" tIns="0" rIns="0" bIns="0">
            <a:spAutoFit/>
          </a:bodyPr>
          <a:lstStyle/>
          <a:p>
            <a:r>
              <a:rPr lang="pt-BR" sz="2000" b="1" dirty="0" smtClean="0">
                <a:solidFill>
                  <a:schemeClr val="bg2"/>
                </a:solidFill>
              </a:rPr>
              <a:t>AÇÕES PARA SUSTENTABILIDADE DA UHE SANTO ANTÔNIO</a:t>
            </a:r>
            <a:endParaRPr lang="pt-BR" sz="2000" b="1" dirty="0">
              <a:solidFill>
                <a:schemeClr val="bg2"/>
              </a:solidFill>
            </a:endParaRPr>
          </a:p>
          <a:p>
            <a:endParaRPr lang="pt-BR" sz="2000" b="1" dirty="0">
              <a:solidFill>
                <a:schemeClr val="bg2"/>
              </a:solidFill>
            </a:endParaRPr>
          </a:p>
          <a:p>
            <a:r>
              <a:rPr lang="pt-BR" sz="2000" b="1" dirty="0" smtClean="0">
                <a:solidFill>
                  <a:srgbClr val="00709E"/>
                </a:solidFill>
              </a:rPr>
              <a:t>Porto Velho, 06 </a:t>
            </a:r>
            <a:r>
              <a:rPr lang="pt-BR" sz="2000" b="1" dirty="0">
                <a:solidFill>
                  <a:srgbClr val="00709E"/>
                </a:solidFill>
              </a:rPr>
              <a:t>de </a:t>
            </a:r>
            <a:r>
              <a:rPr lang="pt-BR" sz="2000" b="1" dirty="0" smtClean="0">
                <a:solidFill>
                  <a:srgbClr val="00709E"/>
                </a:solidFill>
              </a:rPr>
              <a:t>Janeiro </a:t>
            </a:r>
            <a:r>
              <a:rPr lang="pt-BR" sz="2000" b="1" dirty="0">
                <a:solidFill>
                  <a:srgbClr val="00709E"/>
                </a:solidFill>
              </a:rPr>
              <a:t>de </a:t>
            </a:r>
            <a:r>
              <a:rPr lang="pt-BR" sz="2000" b="1" dirty="0" smtClean="0">
                <a:solidFill>
                  <a:srgbClr val="00709E"/>
                </a:solidFill>
              </a:rPr>
              <a:t>2010.</a:t>
            </a:r>
            <a:endParaRPr lang="pt-BR" sz="2000" b="1" dirty="0">
              <a:solidFill>
                <a:srgbClr val="00709E"/>
              </a:solidFill>
            </a:endParaRPr>
          </a:p>
          <a:p>
            <a:endParaRPr lang="pt-BR" sz="2000" b="1" dirty="0">
              <a:solidFill>
                <a:schemeClr val="bg2"/>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6_Rafa"/>
          <p:cNvPicPr>
            <a:picLocks noChangeAspect="1" noChangeArrowheads="1"/>
          </p:cNvPicPr>
          <p:nvPr/>
        </p:nvPicPr>
        <p:blipFill>
          <a:blip r:embed="rId3" cstate="print"/>
          <a:srcRect/>
          <a:stretch>
            <a:fillRect/>
          </a:stretch>
        </p:blipFill>
        <p:spPr bwMode="auto">
          <a:xfrm>
            <a:off x="0" y="14288"/>
            <a:ext cx="9144000" cy="6858000"/>
          </a:xfrm>
          <a:prstGeom prst="rect">
            <a:avLst/>
          </a:prstGeom>
          <a:noFill/>
          <a:ln w="9525">
            <a:noFill/>
            <a:miter lim="800000"/>
            <a:headEnd/>
            <a:tailEnd/>
          </a:ln>
        </p:spPr>
      </p:pic>
      <p:pic>
        <p:nvPicPr>
          <p:cNvPr id="2052"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2053" name="CaixaDeTexto 2"/>
          <p:cNvSpPr txBox="1">
            <a:spLocks noChangeArrowheads="1"/>
          </p:cNvSpPr>
          <p:nvPr/>
        </p:nvSpPr>
        <p:spPr bwMode="auto">
          <a:xfrm>
            <a:off x="192088" y="69850"/>
            <a:ext cx="7194550" cy="369888"/>
          </a:xfrm>
          <a:prstGeom prst="rect">
            <a:avLst/>
          </a:prstGeom>
          <a:noFill/>
          <a:ln w="9525">
            <a:noFill/>
            <a:miter lim="800000"/>
            <a:headEnd/>
            <a:tailEnd/>
          </a:ln>
        </p:spPr>
        <p:txBody>
          <a:bodyPr lIns="0" tIns="0" rIns="0" bIns="0">
            <a:spAutoFit/>
          </a:bodyPr>
          <a:lstStyle/>
          <a:p>
            <a:r>
              <a:rPr lang="pt-BR" sz="2400"/>
              <a:t>A EMPRESA</a:t>
            </a:r>
          </a:p>
        </p:txBody>
      </p:sp>
      <p:sp>
        <p:nvSpPr>
          <p:cNvPr id="21" name="Retângulo de cantos arredondados 20"/>
          <p:cNvSpPr>
            <a:spLocks noChangeArrowheads="1"/>
          </p:cNvSpPr>
          <p:nvPr/>
        </p:nvSpPr>
        <p:spPr bwMode="auto">
          <a:xfrm>
            <a:off x="232755" y="1011239"/>
            <a:ext cx="8827107" cy="5156806"/>
          </a:xfrm>
          <a:prstGeom prst="roundRect">
            <a:avLst>
              <a:gd name="adj" fmla="val 1889"/>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24" name="Retângulo de cantos arredondados 23"/>
          <p:cNvSpPr>
            <a:spLocks noChangeArrowheads="1"/>
          </p:cNvSpPr>
          <p:nvPr/>
        </p:nvSpPr>
        <p:spPr bwMode="auto">
          <a:xfrm>
            <a:off x="399011" y="1093789"/>
            <a:ext cx="8528858" cy="4891376"/>
          </a:xfrm>
          <a:prstGeom prst="roundRect">
            <a:avLst>
              <a:gd name="adj" fmla="val 2264"/>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sp>
        <p:nvSpPr>
          <p:cNvPr id="2056" name="CaixaDeTexto 22"/>
          <p:cNvSpPr txBox="1">
            <a:spLocks noChangeArrowheads="1"/>
          </p:cNvSpPr>
          <p:nvPr/>
        </p:nvSpPr>
        <p:spPr bwMode="auto">
          <a:xfrm>
            <a:off x="498475" y="1236663"/>
            <a:ext cx="8423275" cy="800100"/>
          </a:xfrm>
          <a:prstGeom prst="rect">
            <a:avLst/>
          </a:prstGeom>
          <a:solidFill>
            <a:schemeClr val="bg1"/>
          </a:solidFill>
          <a:ln w="9525">
            <a:noFill/>
            <a:miter lim="800000"/>
            <a:headEnd/>
            <a:tailEnd/>
          </a:ln>
        </p:spPr>
        <p:txBody>
          <a:bodyPr lIns="0" tIns="0" rIns="0" bIns="0">
            <a:spAutoFit/>
          </a:bodyPr>
          <a:lstStyle/>
          <a:p>
            <a:r>
              <a:rPr lang="pt-BR" sz="2600" dirty="0">
                <a:solidFill>
                  <a:srgbClr val="60605B"/>
                </a:solidFill>
              </a:rPr>
              <a:t>A </a:t>
            </a:r>
            <a:r>
              <a:rPr lang="pt-BR" sz="2600" dirty="0">
                <a:solidFill>
                  <a:srgbClr val="00709E"/>
                </a:solidFill>
              </a:rPr>
              <a:t>Santo Antônio Energia</a:t>
            </a:r>
            <a:r>
              <a:rPr lang="pt-BR" sz="2600" dirty="0">
                <a:solidFill>
                  <a:srgbClr val="60605B"/>
                </a:solidFill>
              </a:rPr>
              <a:t> </a:t>
            </a:r>
            <a:r>
              <a:rPr lang="pt-BR" sz="2600" dirty="0"/>
              <a:t>é a concessionária responsável pela construção e operação da UHE Santo Antônio.</a:t>
            </a:r>
          </a:p>
        </p:txBody>
      </p:sp>
      <p:pic>
        <p:nvPicPr>
          <p:cNvPr id="22" name="Picture 2"/>
          <p:cNvPicPr>
            <a:picLocks noChangeAspect="1" noChangeArrowheads="1"/>
          </p:cNvPicPr>
          <p:nvPr/>
        </p:nvPicPr>
        <p:blipFill>
          <a:blip r:embed="rId5" cstate="print"/>
          <a:srcRect/>
          <a:stretch>
            <a:fillRect/>
          </a:stretch>
        </p:blipFill>
        <p:spPr bwMode="auto">
          <a:xfrm>
            <a:off x="1704036" y="2078181"/>
            <a:ext cx="5417055" cy="3641408"/>
          </a:xfrm>
          <a:prstGeom prst="rect">
            <a:avLst/>
          </a:prstGeom>
          <a:noFill/>
          <a:ln w="9525">
            <a:noFill/>
            <a:miter lim="800000"/>
            <a:headEnd/>
            <a:tailEnd/>
          </a:ln>
        </p:spPr>
      </p:pic>
      <p:pic>
        <p:nvPicPr>
          <p:cNvPr id="2051"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11_ly"/>
          <p:cNvPicPr>
            <a:picLocks noChangeAspect="1" noChangeArrowheads="1"/>
          </p:cNvPicPr>
          <p:nvPr/>
        </p:nvPicPr>
        <p:blipFill>
          <a:blip r:embed="rId3" cstate="print"/>
          <a:srcRect/>
          <a:stretch>
            <a:fillRect/>
          </a:stretch>
        </p:blipFill>
        <p:spPr bwMode="auto">
          <a:xfrm>
            <a:off x="0" y="14288"/>
            <a:ext cx="9144000" cy="6858000"/>
          </a:xfrm>
          <a:prstGeom prst="rect">
            <a:avLst/>
          </a:prstGeom>
          <a:noFill/>
          <a:ln w="9525">
            <a:noFill/>
            <a:miter lim="800000"/>
            <a:headEnd/>
            <a:tailEnd/>
          </a:ln>
        </p:spPr>
      </p:pic>
      <p:grpSp>
        <p:nvGrpSpPr>
          <p:cNvPr id="2" name="Group 16"/>
          <p:cNvGrpSpPr>
            <a:grpSpLocks/>
          </p:cNvGrpSpPr>
          <p:nvPr/>
        </p:nvGrpSpPr>
        <p:grpSpPr bwMode="auto">
          <a:xfrm>
            <a:off x="911225" y="1295400"/>
            <a:ext cx="2940050" cy="2133600"/>
            <a:chOff x="340" y="1344"/>
            <a:chExt cx="2124" cy="1542"/>
          </a:xfrm>
        </p:grpSpPr>
        <p:sp>
          <p:nvSpPr>
            <p:cNvPr id="4117" name="Freeform 10"/>
            <p:cNvSpPr>
              <a:spLocks/>
            </p:cNvSpPr>
            <p:nvPr/>
          </p:nvSpPr>
          <p:spPr bwMode="auto">
            <a:xfrm>
              <a:off x="35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solidFill>
              <a:schemeClr val="bg1"/>
            </a:solidFill>
            <a:ln w="9525">
              <a:noFill/>
              <a:round/>
              <a:headEnd/>
              <a:tailEnd/>
            </a:ln>
          </p:spPr>
          <p:txBody>
            <a:bodyPr/>
            <a:lstStyle/>
            <a:p>
              <a:endParaRPr lang="pt-BR"/>
            </a:p>
          </p:txBody>
        </p:sp>
        <p:sp>
          <p:nvSpPr>
            <p:cNvPr id="4118" name="Freeform 11"/>
            <p:cNvSpPr>
              <a:spLocks/>
            </p:cNvSpPr>
            <p:nvPr/>
          </p:nvSpPr>
          <p:spPr bwMode="auto">
            <a:xfrm>
              <a:off x="340" y="1375"/>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1EB53A"/>
              </a:solidFill>
              <a:round/>
              <a:headEnd/>
              <a:tailEnd/>
            </a:ln>
          </p:spPr>
          <p:txBody>
            <a:bodyPr anchor="ctr"/>
            <a:lstStyle/>
            <a:p>
              <a:endParaRPr lang="pt-BR"/>
            </a:p>
          </p:txBody>
        </p:sp>
        <p:sp>
          <p:nvSpPr>
            <p:cNvPr id="4119" name="Freeform 15"/>
            <p:cNvSpPr>
              <a:spLocks/>
            </p:cNvSpPr>
            <p:nvPr/>
          </p:nvSpPr>
          <p:spPr bwMode="auto">
            <a:xfrm>
              <a:off x="38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E8DD11"/>
              </a:solidFill>
              <a:round/>
              <a:headEnd/>
              <a:tailEnd/>
            </a:ln>
          </p:spPr>
          <p:txBody>
            <a:bodyPr anchor="ctr"/>
            <a:lstStyle/>
            <a:p>
              <a:endParaRPr lang="pt-BR"/>
            </a:p>
          </p:txBody>
        </p:sp>
      </p:grpSp>
      <p:pic>
        <p:nvPicPr>
          <p:cNvPr id="4100"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29300"/>
            <a:ext cx="1444625" cy="1042988"/>
          </a:xfrm>
          <a:prstGeom prst="rect">
            <a:avLst/>
          </a:prstGeom>
          <a:noFill/>
          <a:ln w="9525">
            <a:noFill/>
            <a:miter lim="800000"/>
            <a:headEnd/>
            <a:tailEnd/>
          </a:ln>
        </p:spPr>
      </p:pic>
      <p:pic>
        <p:nvPicPr>
          <p:cNvPr id="4101"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grpSp>
        <p:nvGrpSpPr>
          <p:cNvPr id="3" name="Group 26"/>
          <p:cNvGrpSpPr>
            <a:grpSpLocks/>
          </p:cNvGrpSpPr>
          <p:nvPr/>
        </p:nvGrpSpPr>
        <p:grpSpPr bwMode="auto">
          <a:xfrm>
            <a:off x="6715125" y="912813"/>
            <a:ext cx="1500188" cy="944562"/>
            <a:chOff x="340" y="1344"/>
            <a:chExt cx="2124" cy="1542"/>
          </a:xfrm>
        </p:grpSpPr>
        <p:sp>
          <p:nvSpPr>
            <p:cNvPr id="4114" name="Freeform 27"/>
            <p:cNvSpPr>
              <a:spLocks/>
            </p:cNvSpPr>
            <p:nvPr/>
          </p:nvSpPr>
          <p:spPr bwMode="auto">
            <a:xfrm>
              <a:off x="35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solidFill>
              <a:schemeClr val="bg1"/>
            </a:solidFill>
            <a:ln w="9525">
              <a:noFill/>
              <a:round/>
              <a:headEnd/>
              <a:tailEnd/>
            </a:ln>
          </p:spPr>
          <p:txBody>
            <a:bodyPr/>
            <a:lstStyle/>
            <a:p>
              <a:endParaRPr lang="pt-BR"/>
            </a:p>
          </p:txBody>
        </p:sp>
        <p:sp>
          <p:nvSpPr>
            <p:cNvPr id="4115" name="Freeform 28"/>
            <p:cNvSpPr>
              <a:spLocks/>
            </p:cNvSpPr>
            <p:nvPr/>
          </p:nvSpPr>
          <p:spPr bwMode="auto">
            <a:xfrm>
              <a:off x="340" y="1375"/>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1EB53A"/>
              </a:solidFill>
              <a:round/>
              <a:headEnd/>
              <a:tailEnd/>
            </a:ln>
          </p:spPr>
          <p:txBody>
            <a:bodyPr anchor="ctr"/>
            <a:lstStyle/>
            <a:p>
              <a:endParaRPr lang="pt-BR"/>
            </a:p>
          </p:txBody>
        </p:sp>
        <p:sp>
          <p:nvSpPr>
            <p:cNvPr id="4116" name="Freeform 29"/>
            <p:cNvSpPr>
              <a:spLocks/>
            </p:cNvSpPr>
            <p:nvPr/>
          </p:nvSpPr>
          <p:spPr bwMode="auto">
            <a:xfrm>
              <a:off x="38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E8DD11"/>
              </a:solidFill>
              <a:round/>
              <a:headEnd/>
              <a:tailEnd/>
            </a:ln>
          </p:spPr>
          <p:txBody>
            <a:bodyPr anchor="ctr"/>
            <a:lstStyle/>
            <a:p>
              <a:endParaRPr lang="pt-BR"/>
            </a:p>
          </p:txBody>
        </p:sp>
      </p:grpSp>
      <p:pic>
        <p:nvPicPr>
          <p:cNvPr id="16415" name="Picture 31" descr="S11_ly"/>
          <p:cNvPicPr>
            <a:picLocks noChangeAspect="1" noChangeArrowheads="1"/>
          </p:cNvPicPr>
          <p:nvPr/>
        </p:nvPicPr>
        <p:blipFill>
          <a:blip r:embed="rId6" cstate="print"/>
          <a:srcRect l="39757" t="47246" r="3542" b="7593"/>
          <a:stretch>
            <a:fillRect/>
          </a:stretch>
        </p:blipFill>
        <p:spPr bwMode="auto">
          <a:xfrm>
            <a:off x="1489075" y="1354138"/>
            <a:ext cx="5184775" cy="3097212"/>
          </a:xfrm>
          <a:prstGeom prst="rect">
            <a:avLst/>
          </a:prstGeom>
          <a:noFill/>
          <a:ln w="9525">
            <a:noFill/>
            <a:miter lim="800000"/>
            <a:headEnd/>
            <a:tailEnd/>
          </a:ln>
        </p:spPr>
      </p:pic>
      <p:sp>
        <p:nvSpPr>
          <p:cNvPr id="16401" name="CaixaDeTexto 14"/>
          <p:cNvSpPr txBox="1">
            <a:spLocks noChangeArrowheads="1"/>
          </p:cNvSpPr>
          <p:nvPr/>
        </p:nvSpPr>
        <p:spPr bwMode="auto">
          <a:xfrm>
            <a:off x="6796088" y="1200150"/>
            <a:ext cx="1601787" cy="304800"/>
          </a:xfrm>
          <a:prstGeom prst="rect">
            <a:avLst/>
          </a:prstGeom>
          <a:noFill/>
          <a:ln w="9525" algn="ctr">
            <a:noFill/>
            <a:miter lim="800000"/>
            <a:headEnd/>
            <a:tailEnd/>
          </a:ln>
        </p:spPr>
        <p:txBody>
          <a:bodyPr lIns="0" tIns="0" rIns="0" bIns="0">
            <a:spAutoFit/>
          </a:bodyPr>
          <a:lstStyle/>
          <a:p>
            <a:r>
              <a:rPr lang="pt-BR" sz="2000">
                <a:solidFill>
                  <a:srgbClr val="00709E"/>
                </a:solidFill>
              </a:rPr>
              <a:t>Porto Velho</a:t>
            </a:r>
          </a:p>
        </p:txBody>
      </p:sp>
      <p:pic>
        <p:nvPicPr>
          <p:cNvPr id="16414" name="Picture 30" descr="S11_ly"/>
          <p:cNvPicPr>
            <a:picLocks noChangeAspect="1" noChangeArrowheads="1"/>
          </p:cNvPicPr>
          <p:nvPr/>
        </p:nvPicPr>
        <p:blipFill>
          <a:blip r:embed="rId6" cstate="print"/>
          <a:srcRect l="68108" t="18495" r="24791" b="74144"/>
          <a:stretch>
            <a:fillRect/>
          </a:stretch>
        </p:blipFill>
        <p:spPr bwMode="auto">
          <a:xfrm>
            <a:off x="6227763" y="1268413"/>
            <a:ext cx="649287" cy="504825"/>
          </a:xfrm>
          <a:prstGeom prst="rect">
            <a:avLst/>
          </a:prstGeom>
          <a:noFill/>
          <a:ln w="9525">
            <a:noFill/>
            <a:miter lim="800000"/>
            <a:headEnd/>
            <a:tailEnd/>
          </a:ln>
        </p:spPr>
      </p:pic>
      <p:grpSp>
        <p:nvGrpSpPr>
          <p:cNvPr id="4" name="Group 26"/>
          <p:cNvGrpSpPr>
            <a:grpSpLocks/>
          </p:cNvGrpSpPr>
          <p:nvPr/>
        </p:nvGrpSpPr>
        <p:grpSpPr bwMode="auto">
          <a:xfrm>
            <a:off x="1331913" y="3960813"/>
            <a:ext cx="1454150" cy="1055687"/>
            <a:chOff x="340" y="1344"/>
            <a:chExt cx="2124" cy="1542"/>
          </a:xfrm>
        </p:grpSpPr>
        <p:sp>
          <p:nvSpPr>
            <p:cNvPr id="4111" name="Freeform 27"/>
            <p:cNvSpPr>
              <a:spLocks/>
            </p:cNvSpPr>
            <p:nvPr/>
          </p:nvSpPr>
          <p:spPr bwMode="auto">
            <a:xfrm>
              <a:off x="35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solidFill>
              <a:schemeClr val="bg1"/>
            </a:solidFill>
            <a:ln w="9525">
              <a:noFill/>
              <a:round/>
              <a:headEnd/>
              <a:tailEnd/>
            </a:ln>
          </p:spPr>
          <p:txBody>
            <a:bodyPr/>
            <a:lstStyle/>
            <a:p>
              <a:endParaRPr lang="pt-BR"/>
            </a:p>
          </p:txBody>
        </p:sp>
        <p:sp>
          <p:nvSpPr>
            <p:cNvPr id="4112" name="Freeform 28"/>
            <p:cNvSpPr>
              <a:spLocks/>
            </p:cNvSpPr>
            <p:nvPr/>
          </p:nvSpPr>
          <p:spPr bwMode="auto">
            <a:xfrm>
              <a:off x="340" y="1375"/>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1EB53A"/>
              </a:solidFill>
              <a:round/>
              <a:headEnd/>
              <a:tailEnd/>
            </a:ln>
          </p:spPr>
          <p:txBody>
            <a:bodyPr anchor="ctr"/>
            <a:lstStyle/>
            <a:p>
              <a:endParaRPr lang="pt-BR"/>
            </a:p>
          </p:txBody>
        </p:sp>
        <p:sp>
          <p:nvSpPr>
            <p:cNvPr id="4113" name="Freeform 29"/>
            <p:cNvSpPr>
              <a:spLocks/>
            </p:cNvSpPr>
            <p:nvPr/>
          </p:nvSpPr>
          <p:spPr bwMode="auto">
            <a:xfrm>
              <a:off x="385" y="1344"/>
              <a:ext cx="2079" cy="1511"/>
            </a:xfrm>
            <a:custGeom>
              <a:avLst/>
              <a:gdLst>
                <a:gd name="T0" fmla="*/ 257 w 2079"/>
                <a:gd name="T1" fmla="*/ 272 h 1511"/>
                <a:gd name="T2" fmla="*/ 30 w 2079"/>
                <a:gd name="T3" fmla="*/ 453 h 1511"/>
                <a:gd name="T4" fmla="*/ 76 w 2079"/>
                <a:gd name="T5" fmla="*/ 952 h 1511"/>
                <a:gd name="T6" fmla="*/ 257 w 2079"/>
                <a:gd name="T7" fmla="*/ 1224 h 1511"/>
                <a:gd name="T8" fmla="*/ 665 w 2079"/>
                <a:gd name="T9" fmla="*/ 1451 h 1511"/>
                <a:gd name="T10" fmla="*/ 1391 w 2079"/>
                <a:gd name="T11" fmla="*/ 1451 h 1511"/>
                <a:gd name="T12" fmla="*/ 1618 w 2079"/>
                <a:gd name="T13" fmla="*/ 1088 h 1511"/>
                <a:gd name="T14" fmla="*/ 2026 w 2079"/>
                <a:gd name="T15" fmla="*/ 997 h 1511"/>
                <a:gd name="T16" fmla="*/ 1935 w 2079"/>
                <a:gd name="T17" fmla="*/ 362 h 1511"/>
                <a:gd name="T18" fmla="*/ 1618 w 2079"/>
                <a:gd name="T19" fmla="*/ 45 h 1511"/>
                <a:gd name="T20" fmla="*/ 438 w 2079"/>
                <a:gd name="T21" fmla="*/ 90 h 1511"/>
                <a:gd name="T22" fmla="*/ 257 w 2079"/>
                <a:gd name="T23" fmla="*/ 272 h 15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9"/>
                <a:gd name="T37" fmla="*/ 0 h 1511"/>
                <a:gd name="T38" fmla="*/ 2079 w 2079"/>
                <a:gd name="T39" fmla="*/ 1511 h 15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9" h="1511">
                  <a:moveTo>
                    <a:pt x="257" y="272"/>
                  </a:moveTo>
                  <a:cubicBezTo>
                    <a:pt x="189" y="332"/>
                    <a:pt x="60" y="340"/>
                    <a:pt x="30" y="453"/>
                  </a:cubicBezTo>
                  <a:cubicBezTo>
                    <a:pt x="0" y="566"/>
                    <a:pt x="38" y="824"/>
                    <a:pt x="76" y="952"/>
                  </a:cubicBezTo>
                  <a:cubicBezTo>
                    <a:pt x="114" y="1080"/>
                    <a:pt x="159" y="1141"/>
                    <a:pt x="257" y="1224"/>
                  </a:cubicBezTo>
                  <a:cubicBezTo>
                    <a:pt x="355" y="1307"/>
                    <a:pt x="476" y="1413"/>
                    <a:pt x="665" y="1451"/>
                  </a:cubicBezTo>
                  <a:cubicBezTo>
                    <a:pt x="854" y="1489"/>
                    <a:pt x="1232" y="1511"/>
                    <a:pt x="1391" y="1451"/>
                  </a:cubicBezTo>
                  <a:cubicBezTo>
                    <a:pt x="1550" y="1391"/>
                    <a:pt x="1512" y="1164"/>
                    <a:pt x="1618" y="1088"/>
                  </a:cubicBezTo>
                  <a:cubicBezTo>
                    <a:pt x="1724" y="1012"/>
                    <a:pt x="1973" y="1118"/>
                    <a:pt x="2026" y="997"/>
                  </a:cubicBezTo>
                  <a:cubicBezTo>
                    <a:pt x="2079" y="876"/>
                    <a:pt x="2003" y="521"/>
                    <a:pt x="1935" y="362"/>
                  </a:cubicBezTo>
                  <a:cubicBezTo>
                    <a:pt x="1867" y="203"/>
                    <a:pt x="1867" y="90"/>
                    <a:pt x="1618" y="45"/>
                  </a:cubicBezTo>
                  <a:cubicBezTo>
                    <a:pt x="1369" y="0"/>
                    <a:pt x="665" y="52"/>
                    <a:pt x="438" y="90"/>
                  </a:cubicBezTo>
                  <a:cubicBezTo>
                    <a:pt x="211" y="128"/>
                    <a:pt x="325" y="212"/>
                    <a:pt x="257" y="272"/>
                  </a:cubicBezTo>
                  <a:close/>
                </a:path>
              </a:pathLst>
            </a:custGeom>
            <a:noFill/>
            <a:ln w="3175">
              <a:solidFill>
                <a:srgbClr val="E8DD11"/>
              </a:solidFill>
              <a:round/>
              <a:headEnd/>
              <a:tailEnd/>
            </a:ln>
          </p:spPr>
          <p:txBody>
            <a:bodyPr anchor="ctr"/>
            <a:lstStyle/>
            <a:p>
              <a:endParaRPr lang="pt-BR"/>
            </a:p>
          </p:txBody>
        </p:sp>
      </p:grpSp>
      <p:sp>
        <p:nvSpPr>
          <p:cNvPr id="16409" name="Imagem 5" descr="logo1.png"/>
          <p:cNvSpPr>
            <a:spLocks noChangeAspect="1"/>
          </p:cNvSpPr>
          <p:nvPr/>
        </p:nvSpPr>
        <p:spPr bwMode="auto">
          <a:xfrm>
            <a:off x="1571625" y="4143375"/>
            <a:ext cx="773113" cy="633413"/>
          </a:xfrm>
          <a:prstGeom prst="rect">
            <a:avLst/>
          </a:prstGeom>
          <a:noFill/>
          <a:ln w="9525">
            <a:noFill/>
            <a:miter lim="800000"/>
            <a:headEnd/>
            <a:tailEnd/>
          </a:ln>
        </p:spPr>
        <p:txBody>
          <a:bodyPr/>
          <a:lstStyle/>
          <a:p>
            <a:endParaRPr lang="pt-BR"/>
          </a:p>
        </p:txBody>
      </p:sp>
      <p:sp>
        <p:nvSpPr>
          <p:cNvPr id="16388" name="CaixaDeTexto 14"/>
          <p:cNvSpPr txBox="1">
            <a:spLocks noChangeArrowheads="1"/>
          </p:cNvSpPr>
          <p:nvPr/>
        </p:nvSpPr>
        <p:spPr bwMode="auto">
          <a:xfrm>
            <a:off x="1289050" y="1679575"/>
            <a:ext cx="2357438" cy="1231900"/>
          </a:xfrm>
          <a:prstGeom prst="rect">
            <a:avLst/>
          </a:prstGeom>
          <a:noFill/>
          <a:ln w="9525" algn="ctr">
            <a:noFill/>
            <a:miter lim="800000"/>
            <a:headEnd/>
            <a:tailEnd/>
          </a:ln>
        </p:spPr>
        <p:txBody>
          <a:bodyPr lIns="0" tIns="0" rIns="0" bIns="0">
            <a:spAutoFit/>
          </a:bodyPr>
          <a:lstStyle/>
          <a:p>
            <a:r>
              <a:rPr lang="pt-BR" sz="2000">
                <a:solidFill>
                  <a:srgbClr val="00709E"/>
                </a:solidFill>
              </a:rPr>
              <a:t>7 km</a:t>
            </a:r>
            <a:r>
              <a:rPr lang="pt-BR" sz="2000">
                <a:solidFill>
                  <a:srgbClr val="60605B"/>
                </a:solidFill>
              </a:rPr>
              <a:t> </a:t>
            </a:r>
            <a:r>
              <a:rPr lang="pt-BR" sz="2000"/>
              <a:t>é a distância da</a:t>
            </a:r>
            <a:r>
              <a:rPr lang="pt-BR" sz="2000">
                <a:solidFill>
                  <a:srgbClr val="60605B"/>
                </a:solidFill>
              </a:rPr>
              <a:t> </a:t>
            </a:r>
            <a:r>
              <a:rPr lang="pt-BR" sz="2000">
                <a:solidFill>
                  <a:srgbClr val="00709E"/>
                </a:solidFill>
              </a:rPr>
              <a:t>UHE Santo Antônio</a:t>
            </a:r>
            <a:r>
              <a:rPr lang="pt-BR" sz="2000">
                <a:solidFill>
                  <a:srgbClr val="60605B"/>
                </a:solidFill>
              </a:rPr>
              <a:t> do centro de </a:t>
            </a:r>
            <a:r>
              <a:rPr lang="pt-BR" sz="2000">
                <a:solidFill>
                  <a:srgbClr val="00709E"/>
                </a:solidFill>
              </a:rPr>
              <a:t>Porto Velho</a:t>
            </a:r>
          </a:p>
        </p:txBody>
      </p:sp>
      <p:pic>
        <p:nvPicPr>
          <p:cNvPr id="23" name="Imagem 5" descr="logo1.png"/>
          <p:cNvPicPr>
            <a:picLocks noChangeAspect="1"/>
          </p:cNvPicPr>
          <p:nvPr/>
        </p:nvPicPr>
        <p:blipFill>
          <a:blip r:embed="rId7" cstate="print"/>
          <a:srcRect/>
          <a:stretch>
            <a:fillRect/>
          </a:stretch>
        </p:blipFill>
        <p:spPr bwMode="auto">
          <a:xfrm>
            <a:off x="1609725" y="4124325"/>
            <a:ext cx="773113" cy="633413"/>
          </a:xfrm>
          <a:prstGeom prst="rect">
            <a:avLst/>
          </a:prstGeom>
          <a:noFill/>
          <a:ln w="9525">
            <a:noFill/>
            <a:miter lim="800000"/>
            <a:headEnd/>
            <a:tailEnd/>
          </a:ln>
        </p:spPr>
      </p:pic>
      <p:sp>
        <p:nvSpPr>
          <p:cNvPr id="4110" name="CaixaDeTexto 2"/>
          <p:cNvSpPr txBox="1">
            <a:spLocks noChangeArrowheads="1"/>
          </p:cNvSpPr>
          <p:nvPr/>
        </p:nvSpPr>
        <p:spPr bwMode="auto">
          <a:xfrm>
            <a:off x="177800" y="6350"/>
            <a:ext cx="8610600" cy="485775"/>
          </a:xfrm>
          <a:prstGeom prst="rect">
            <a:avLst/>
          </a:prstGeom>
          <a:noFill/>
          <a:ln w="9525">
            <a:noFill/>
            <a:miter lim="800000"/>
            <a:headEnd/>
            <a:tailEnd/>
          </a:ln>
        </p:spPr>
        <p:txBody>
          <a:bodyPr lIns="0" tIns="0" rIns="0" bIns="0">
            <a:spAutoFit/>
          </a:bodyPr>
          <a:lstStyle/>
          <a:p>
            <a:pPr>
              <a:lnSpc>
                <a:spcPct val="150000"/>
              </a:lnSpc>
            </a:pPr>
            <a:r>
              <a:rPr lang="pt-BR" sz="2400"/>
              <a:t>LOCALIZAÇÃO DO EMPREENDIMENTO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88"/>
                                        </p:tgtEl>
                                        <p:attrNameLst>
                                          <p:attrName>style.visibility</p:attrName>
                                        </p:attrNameLst>
                                      </p:cBhvr>
                                      <p:to>
                                        <p:strVal val="visible"/>
                                      </p:to>
                                    </p:set>
                                    <p:animEffect transition="in" filter="fade">
                                      <p:cBhvr>
                                        <p:cTn id="10" dur="500"/>
                                        <p:tgtEl>
                                          <p:spTgt spid="16388"/>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16409"/>
                                        </p:tgtEl>
                                        <p:attrNameLst>
                                          <p:attrName>style.visibility</p:attrName>
                                        </p:attrNameLst>
                                      </p:cBhvr>
                                      <p:to>
                                        <p:strVal val="visible"/>
                                      </p:to>
                                    </p:set>
                                    <p:animEffect transition="in" filter="fade">
                                      <p:cBhvr>
                                        <p:cTn id="19" dur="500"/>
                                        <p:tgtEl>
                                          <p:spTgt spid="1640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6401"/>
                                        </p:tgtEl>
                                        <p:attrNameLst>
                                          <p:attrName>style.visibility</p:attrName>
                                        </p:attrNameLst>
                                      </p:cBhvr>
                                      <p:to>
                                        <p:strVal val="visible"/>
                                      </p:to>
                                    </p:set>
                                    <p:animEffect transition="in" filter="fade">
                                      <p:cBhvr>
                                        <p:cTn id="23" dur="500"/>
                                        <p:tgtEl>
                                          <p:spTgt spid="16401"/>
                                        </p:tgtEl>
                                      </p:cBhvr>
                                    </p:animEffec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nodeType="withEffect">
                                  <p:stCondLst>
                                    <p:cond delay="0"/>
                                  </p:stCondLst>
                                  <p:childTnLst>
                                    <p:set>
                                      <p:cBhvr>
                                        <p:cTn id="28" dur="1" fill="hold">
                                          <p:stCondLst>
                                            <p:cond delay="0"/>
                                          </p:stCondLst>
                                        </p:cTn>
                                        <p:tgtEl>
                                          <p:spTgt spid="16414"/>
                                        </p:tgtEl>
                                        <p:attrNameLst>
                                          <p:attrName>style.visibility</p:attrName>
                                        </p:attrNameLst>
                                      </p:cBhvr>
                                      <p:to>
                                        <p:strVal val="visible"/>
                                      </p:to>
                                    </p:set>
                                    <p:animEffect transition="in" filter="fade">
                                      <p:cBhvr>
                                        <p:cTn id="29" dur="500"/>
                                        <p:tgtEl>
                                          <p:spTgt spid="16414"/>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6415"/>
                                        </p:tgtEl>
                                        <p:attrNameLst>
                                          <p:attrName>style.visibility</p:attrName>
                                        </p:attrNameLst>
                                      </p:cBhvr>
                                      <p:to>
                                        <p:strVal val="visible"/>
                                      </p:to>
                                    </p:set>
                                    <p:animEffect transition="in" filter="wipe(left)">
                                      <p:cBhvr>
                                        <p:cTn id="33" dur="2000"/>
                                        <p:tgtEl>
                                          <p:spTgt spid="16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1" grpId="0"/>
      <p:bldP spid="16409" grpId="0" animBg="1"/>
      <p:bldP spid="1638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5123" name="CaixaDeTexto 2"/>
          <p:cNvSpPr txBox="1">
            <a:spLocks noChangeArrowheads="1"/>
          </p:cNvSpPr>
          <p:nvPr/>
        </p:nvSpPr>
        <p:spPr bwMode="auto">
          <a:xfrm>
            <a:off x="177800" y="49213"/>
            <a:ext cx="8610600" cy="485775"/>
          </a:xfrm>
          <a:prstGeom prst="rect">
            <a:avLst/>
          </a:prstGeom>
          <a:noFill/>
          <a:ln w="9525">
            <a:noFill/>
            <a:miter lim="800000"/>
            <a:headEnd/>
            <a:tailEnd/>
          </a:ln>
        </p:spPr>
        <p:txBody>
          <a:bodyPr lIns="0" tIns="0" rIns="0" bIns="0">
            <a:spAutoFit/>
          </a:bodyPr>
          <a:lstStyle/>
          <a:p>
            <a:pPr>
              <a:lnSpc>
                <a:spcPct val="150000"/>
              </a:lnSpc>
            </a:pPr>
            <a:r>
              <a:rPr lang="pt-BR" sz="2400"/>
              <a:t>REGIÃO DE INSERÇÃO DO EMPREENDIMENTO</a:t>
            </a:r>
          </a:p>
        </p:txBody>
      </p:sp>
      <p:pic>
        <p:nvPicPr>
          <p:cNvPr id="6" name="Picture 5" descr="C:\My Documents\Madeira\01-opinioes\apresenta\021.jpg"/>
          <p:cNvPicPr>
            <a:picLocks noChangeAspect="1" noChangeArrowheads="1"/>
          </p:cNvPicPr>
          <p:nvPr/>
        </p:nvPicPr>
        <p:blipFill>
          <a:blip r:embed="rId4" cstate="print"/>
          <a:srcRect/>
          <a:stretch>
            <a:fillRect/>
          </a:stretch>
        </p:blipFill>
        <p:spPr bwMode="auto">
          <a:xfrm>
            <a:off x="433388" y="1054100"/>
            <a:ext cx="8077200" cy="5254625"/>
          </a:xfrm>
          <a:prstGeom prst="rect">
            <a:avLst/>
          </a:prstGeom>
          <a:noFill/>
          <a:ln w="9525">
            <a:noFill/>
            <a:miter lim="800000"/>
            <a:headEnd/>
            <a:tailEnd/>
          </a:ln>
        </p:spPr>
      </p:pic>
      <p:sp>
        <p:nvSpPr>
          <p:cNvPr id="7" name="Retângulo de cantos arredondados 6"/>
          <p:cNvSpPr>
            <a:spLocks noChangeArrowheads="1"/>
          </p:cNvSpPr>
          <p:nvPr/>
        </p:nvSpPr>
        <p:spPr bwMode="auto">
          <a:xfrm>
            <a:off x="200025" y="814647"/>
            <a:ext cx="8528339" cy="562266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pic>
        <p:nvPicPr>
          <p:cNvPr id="5125"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6149" name="CaixaDeTexto 2"/>
          <p:cNvSpPr txBox="1">
            <a:spLocks noChangeArrowheads="1"/>
          </p:cNvSpPr>
          <p:nvPr/>
        </p:nvSpPr>
        <p:spPr bwMode="auto">
          <a:xfrm>
            <a:off x="177800" y="34925"/>
            <a:ext cx="8610600" cy="554038"/>
          </a:xfrm>
          <a:prstGeom prst="rect">
            <a:avLst/>
          </a:prstGeom>
          <a:noFill/>
          <a:ln w="9525">
            <a:noFill/>
            <a:miter lim="800000"/>
            <a:headEnd/>
            <a:tailEnd/>
          </a:ln>
        </p:spPr>
        <p:txBody>
          <a:bodyPr lIns="0" tIns="0" rIns="0" bIns="0">
            <a:spAutoFit/>
          </a:bodyPr>
          <a:lstStyle/>
          <a:p>
            <a:pPr>
              <a:lnSpc>
                <a:spcPct val="150000"/>
              </a:lnSpc>
            </a:pPr>
            <a:r>
              <a:rPr lang="pt-BR" sz="2400" dirty="0"/>
              <a:t>REGIÃO DE INSERÇÃO DO EMPREENDIMENTO</a:t>
            </a:r>
          </a:p>
        </p:txBody>
      </p:sp>
      <p:graphicFrame>
        <p:nvGraphicFramePr>
          <p:cNvPr id="6" name="Objeto 5"/>
          <p:cNvGraphicFramePr>
            <a:graphicFrameLocks noChangeAspect="1"/>
          </p:cNvGraphicFramePr>
          <p:nvPr/>
        </p:nvGraphicFramePr>
        <p:xfrm>
          <a:off x="931025" y="829487"/>
          <a:ext cx="7480590" cy="5288680"/>
        </p:xfrm>
        <a:graphic>
          <a:graphicData uri="http://schemas.openxmlformats.org/presentationml/2006/ole">
            <p:oleObj spid="_x0000_s6150" name="Acrobat Document" r:id="rId5" imgW="15140520" imgH="10685880" progId="AcroExch.Document.7">
              <p:embed/>
            </p:oleObj>
          </a:graphicData>
        </a:graphic>
      </p:graphicFrame>
      <p:sp>
        <p:nvSpPr>
          <p:cNvPr id="7" name="Retângulo de cantos arredondados 6"/>
          <p:cNvSpPr>
            <a:spLocks noChangeArrowheads="1"/>
          </p:cNvSpPr>
          <p:nvPr/>
        </p:nvSpPr>
        <p:spPr bwMode="auto">
          <a:xfrm>
            <a:off x="631766" y="665017"/>
            <a:ext cx="8113223" cy="5602779"/>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pic>
        <p:nvPicPr>
          <p:cNvPr id="6147"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20" name="Retângulo de cantos arredondados 19"/>
          <p:cNvSpPr>
            <a:spLocks noChangeArrowheads="1"/>
          </p:cNvSpPr>
          <p:nvPr/>
        </p:nvSpPr>
        <p:spPr bwMode="auto">
          <a:xfrm>
            <a:off x="200025" y="1263535"/>
            <a:ext cx="8612188" cy="5173778"/>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pic>
        <p:nvPicPr>
          <p:cNvPr id="23597"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2" name="Picture 3" descr="figura-divisao-quedas-4 Model (1)"/>
          <p:cNvPicPr>
            <a:picLocks noChangeAspect="1" noChangeArrowheads="1"/>
          </p:cNvPicPr>
          <p:nvPr/>
        </p:nvPicPr>
        <p:blipFill>
          <a:blip r:embed="rId5" cstate="print"/>
          <a:srcRect/>
          <a:stretch>
            <a:fillRect/>
          </a:stretch>
        </p:blipFill>
        <p:spPr bwMode="auto">
          <a:xfrm>
            <a:off x="489438" y="1471614"/>
            <a:ext cx="7244862" cy="4956175"/>
          </a:xfrm>
          <a:prstGeom prst="rect">
            <a:avLst/>
          </a:prstGeom>
          <a:noFill/>
          <a:ln w="9525">
            <a:noFill/>
            <a:miter lim="800000"/>
            <a:headEnd/>
            <a:tailEnd/>
          </a:ln>
        </p:spPr>
      </p:pic>
      <p:sp>
        <p:nvSpPr>
          <p:cNvPr id="13" name="CaixaDeTexto 12"/>
          <p:cNvSpPr txBox="1"/>
          <p:nvPr/>
        </p:nvSpPr>
        <p:spPr>
          <a:xfrm>
            <a:off x="315059" y="238125"/>
            <a:ext cx="7400192" cy="584775"/>
          </a:xfrm>
          <a:prstGeom prst="rect">
            <a:avLst/>
          </a:prstGeom>
          <a:noFill/>
        </p:spPr>
        <p:txBody>
          <a:bodyPr>
            <a:spAutoFit/>
          </a:bodyPr>
          <a:lstStyle/>
          <a:p>
            <a:pPr eaLnBrk="0" hangingPunct="0">
              <a:defRPr/>
            </a:pPr>
            <a:r>
              <a:rPr lang="pt-BR" sz="3200" i="0" dirty="0">
                <a:latin typeface="Arial" pitchFamily="34" charset="0"/>
                <a:cs typeface="Arial" pitchFamily="34" charset="0"/>
              </a:rPr>
              <a:t>Histórico - Estudo de inventário </a:t>
            </a:r>
          </a:p>
        </p:txBody>
      </p:sp>
      <p:sp>
        <p:nvSpPr>
          <p:cNvPr id="14" name="CaixaDeTexto 13"/>
          <p:cNvSpPr txBox="1"/>
          <p:nvPr/>
        </p:nvSpPr>
        <p:spPr>
          <a:xfrm>
            <a:off x="315059" y="715963"/>
            <a:ext cx="7400192" cy="584775"/>
          </a:xfrm>
          <a:prstGeom prst="rect">
            <a:avLst/>
          </a:prstGeom>
          <a:noFill/>
        </p:spPr>
        <p:txBody>
          <a:bodyPr>
            <a:spAutoFit/>
          </a:bodyPr>
          <a:lstStyle/>
          <a:p>
            <a:pPr eaLnBrk="0" hangingPunct="0">
              <a:defRPr/>
            </a:pPr>
            <a:r>
              <a:rPr lang="pt-BR" sz="3200" i="0" dirty="0">
                <a:latin typeface="Arial" pitchFamily="34" charset="0"/>
                <a:cs typeface="Arial" pitchFamily="34" charset="0"/>
              </a:rPr>
              <a:t>Partição de queda</a:t>
            </a:r>
          </a:p>
        </p:txBody>
      </p:sp>
      <p:sp>
        <p:nvSpPr>
          <p:cNvPr id="15" name="CaixaDeTexto 4"/>
          <p:cNvSpPr txBox="1">
            <a:spLocks noChangeArrowheads="1"/>
          </p:cNvSpPr>
          <p:nvPr/>
        </p:nvSpPr>
        <p:spPr bwMode="auto">
          <a:xfrm>
            <a:off x="7715250" y="2689226"/>
            <a:ext cx="1006719" cy="646331"/>
          </a:xfrm>
          <a:prstGeom prst="rect">
            <a:avLst/>
          </a:prstGeom>
          <a:noFill/>
          <a:ln w="9525">
            <a:noFill/>
            <a:miter lim="800000"/>
            <a:headEnd/>
            <a:tailEnd/>
          </a:ln>
        </p:spPr>
        <p:txBody>
          <a:bodyPr>
            <a:spAutoFit/>
          </a:bodyPr>
          <a:lstStyle/>
          <a:p>
            <a:pPr eaLnBrk="0" hangingPunct="0"/>
            <a:r>
              <a:rPr lang="pt-BR" b="1" i="0"/>
              <a:t>A=1.200Km²</a:t>
            </a:r>
          </a:p>
        </p:txBody>
      </p:sp>
      <p:sp>
        <p:nvSpPr>
          <p:cNvPr id="16" name="CaixaDeTexto 5"/>
          <p:cNvSpPr txBox="1">
            <a:spLocks noChangeArrowheads="1"/>
          </p:cNvSpPr>
          <p:nvPr/>
        </p:nvSpPr>
        <p:spPr bwMode="auto">
          <a:xfrm>
            <a:off x="7734300" y="5045076"/>
            <a:ext cx="1006720" cy="646331"/>
          </a:xfrm>
          <a:prstGeom prst="rect">
            <a:avLst/>
          </a:prstGeom>
          <a:noFill/>
          <a:ln w="9525">
            <a:noFill/>
            <a:miter lim="800000"/>
            <a:headEnd/>
            <a:tailEnd/>
          </a:ln>
        </p:spPr>
        <p:txBody>
          <a:bodyPr>
            <a:spAutoFit/>
          </a:bodyPr>
          <a:lstStyle/>
          <a:p>
            <a:pPr eaLnBrk="0" hangingPunct="0"/>
            <a:r>
              <a:rPr lang="pt-BR" b="1" i="0" dirty="0" smtClean="0"/>
              <a:t>A=500Km²</a:t>
            </a:r>
            <a:endParaRPr lang="pt-BR" b="1" i="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20" name="Retângulo de cantos arredondados 19"/>
          <p:cNvSpPr>
            <a:spLocks noChangeArrowheads="1"/>
          </p:cNvSpPr>
          <p:nvPr/>
        </p:nvSpPr>
        <p:spPr bwMode="auto">
          <a:xfrm>
            <a:off x="415635" y="1263535"/>
            <a:ext cx="8229601" cy="4688378"/>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pic>
        <p:nvPicPr>
          <p:cNvPr id="23597"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0"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11" name="CaixaDeTexto 2"/>
          <p:cNvSpPr txBox="1">
            <a:spLocks noChangeArrowheads="1"/>
          </p:cNvSpPr>
          <p:nvPr/>
        </p:nvSpPr>
        <p:spPr bwMode="auto">
          <a:xfrm>
            <a:off x="92075" y="85725"/>
            <a:ext cx="7194550" cy="369888"/>
          </a:xfrm>
          <a:prstGeom prst="rect">
            <a:avLst/>
          </a:prstGeom>
          <a:noFill/>
          <a:ln w="9525">
            <a:noFill/>
            <a:miter lim="800000"/>
            <a:headEnd/>
            <a:tailEnd/>
          </a:ln>
        </p:spPr>
        <p:txBody>
          <a:bodyPr lIns="0" tIns="0" rIns="0" bIns="0">
            <a:spAutoFit/>
          </a:bodyPr>
          <a:lstStyle/>
          <a:p>
            <a:r>
              <a:rPr lang="pt-BR" sz="2400" dirty="0"/>
              <a:t>O RESERVATÓRIO</a:t>
            </a:r>
          </a:p>
        </p:txBody>
      </p:sp>
      <p:sp>
        <p:nvSpPr>
          <p:cNvPr id="17" name="Espaço Reservado para Conteúdo 2"/>
          <p:cNvSpPr txBox="1">
            <a:spLocks/>
          </p:cNvSpPr>
          <p:nvPr/>
        </p:nvSpPr>
        <p:spPr>
          <a:xfrm>
            <a:off x="142875" y="1857375"/>
            <a:ext cx="4643438" cy="3643313"/>
          </a:xfrm>
          <a:prstGeom prst="rect">
            <a:avLst/>
          </a:prstGeom>
        </p:spPr>
        <p:txBody>
          <a:bodyPr/>
          <a:lstStyle/>
          <a:p>
            <a:pPr marL="342900" indent="-342900" algn="ctr" eaLnBrk="0" hangingPunct="0">
              <a:lnSpc>
                <a:spcPct val="150000"/>
              </a:lnSpc>
              <a:spcBef>
                <a:spcPct val="20000"/>
              </a:spcBef>
              <a:defRPr/>
            </a:pPr>
            <a:r>
              <a:rPr lang="pt-BR" kern="0" dirty="0">
                <a:latin typeface="Arial" pitchFamily="34" charset="0"/>
                <a:cs typeface="Arial" pitchFamily="34" charset="0"/>
              </a:rPr>
              <a:t>271 Km</a:t>
            </a:r>
            <a:r>
              <a:rPr lang="pt-BR" kern="0" baseline="30000" dirty="0">
                <a:latin typeface="Arial" pitchFamily="34" charset="0"/>
                <a:cs typeface="Arial" pitchFamily="34" charset="0"/>
              </a:rPr>
              <a:t>2 </a:t>
            </a:r>
            <a:r>
              <a:rPr lang="pt-BR" kern="0" dirty="0">
                <a:latin typeface="Arial" pitchFamily="34" charset="0"/>
                <a:cs typeface="Arial" pitchFamily="34" charset="0"/>
              </a:rPr>
              <a:t>  </a:t>
            </a:r>
          </a:p>
          <a:p>
            <a:pPr marL="342900" indent="-342900" eaLnBrk="0" hangingPunct="0">
              <a:lnSpc>
                <a:spcPct val="150000"/>
              </a:lnSpc>
              <a:spcBef>
                <a:spcPct val="20000"/>
              </a:spcBef>
              <a:defRPr/>
            </a:pPr>
            <a:endParaRPr lang="pt-BR" kern="0" dirty="0">
              <a:latin typeface="Arial" pitchFamily="34" charset="0"/>
              <a:cs typeface="Arial" pitchFamily="34" charset="0"/>
            </a:endParaRPr>
          </a:p>
          <a:p>
            <a:pPr marL="342900" indent="-342900" eaLnBrk="0" hangingPunct="0">
              <a:lnSpc>
                <a:spcPct val="150000"/>
              </a:lnSpc>
              <a:spcBef>
                <a:spcPct val="20000"/>
              </a:spcBef>
              <a:defRPr/>
            </a:pPr>
            <a:endParaRPr lang="pt-BR" kern="0" dirty="0">
              <a:latin typeface="Arial" pitchFamily="34" charset="0"/>
              <a:cs typeface="Arial" pitchFamily="34" charset="0"/>
            </a:endParaRPr>
          </a:p>
          <a:p>
            <a:pPr marL="342900" indent="-342900" algn="ctr" eaLnBrk="0" hangingPunct="0">
              <a:lnSpc>
                <a:spcPct val="150000"/>
              </a:lnSpc>
              <a:spcBef>
                <a:spcPct val="20000"/>
              </a:spcBef>
              <a:defRPr/>
            </a:pPr>
            <a:r>
              <a:rPr lang="pt-BR" kern="0" dirty="0">
                <a:latin typeface="Arial" pitchFamily="34" charset="0"/>
                <a:cs typeface="Arial" pitchFamily="34" charset="0"/>
              </a:rPr>
              <a:t>164 Km</a:t>
            </a:r>
            <a:r>
              <a:rPr lang="pt-BR" kern="0" baseline="30000" dirty="0">
                <a:latin typeface="Arial" pitchFamily="34" charset="0"/>
                <a:cs typeface="Arial" pitchFamily="34" charset="0"/>
              </a:rPr>
              <a:t>2</a:t>
            </a:r>
            <a:r>
              <a:rPr lang="pt-BR" kern="0" dirty="0">
                <a:latin typeface="Arial" pitchFamily="34" charset="0"/>
                <a:cs typeface="Arial" pitchFamily="34" charset="0"/>
              </a:rPr>
              <a:t> (inundação natural)  </a:t>
            </a:r>
          </a:p>
          <a:p>
            <a:pPr marL="342900" indent="-342900" eaLnBrk="0" hangingPunct="0">
              <a:lnSpc>
                <a:spcPct val="150000"/>
              </a:lnSpc>
              <a:spcBef>
                <a:spcPct val="20000"/>
              </a:spcBef>
              <a:defRPr/>
            </a:pPr>
            <a:endParaRPr lang="pt-BR" kern="0" dirty="0">
              <a:latin typeface="Arial" pitchFamily="34" charset="0"/>
              <a:cs typeface="Arial" pitchFamily="34" charset="0"/>
            </a:endParaRPr>
          </a:p>
          <a:p>
            <a:pPr marL="342900" indent="-342900" eaLnBrk="0" hangingPunct="0">
              <a:lnSpc>
                <a:spcPct val="150000"/>
              </a:lnSpc>
              <a:spcBef>
                <a:spcPct val="20000"/>
              </a:spcBef>
              <a:defRPr/>
            </a:pPr>
            <a:endParaRPr lang="pt-BR" kern="0" dirty="0">
              <a:latin typeface="Arial" pitchFamily="34" charset="0"/>
              <a:cs typeface="Arial" pitchFamily="34" charset="0"/>
            </a:endParaRPr>
          </a:p>
          <a:p>
            <a:pPr marL="342900" indent="-342900" algn="ctr" eaLnBrk="0" hangingPunct="0">
              <a:lnSpc>
                <a:spcPct val="150000"/>
              </a:lnSpc>
              <a:spcBef>
                <a:spcPct val="20000"/>
              </a:spcBef>
              <a:defRPr/>
            </a:pPr>
            <a:r>
              <a:rPr lang="pt-BR" kern="0" dirty="0">
                <a:latin typeface="Arial" pitchFamily="34" charset="0"/>
                <a:cs typeface="Arial" pitchFamily="34" charset="0"/>
              </a:rPr>
              <a:t>107Km</a:t>
            </a:r>
            <a:r>
              <a:rPr lang="pt-BR" kern="0" baseline="30000" dirty="0">
                <a:latin typeface="Arial" pitchFamily="34" charset="0"/>
                <a:cs typeface="Arial" pitchFamily="34" charset="0"/>
              </a:rPr>
              <a:t>2</a:t>
            </a:r>
            <a:r>
              <a:rPr lang="pt-BR" kern="0" dirty="0">
                <a:latin typeface="Arial" pitchFamily="34" charset="0"/>
                <a:cs typeface="Arial" pitchFamily="34" charset="0"/>
              </a:rPr>
              <a:t> (área a ser inundada)</a:t>
            </a:r>
          </a:p>
        </p:txBody>
      </p:sp>
      <p:sp>
        <p:nvSpPr>
          <p:cNvPr id="18" name="Igual 17"/>
          <p:cNvSpPr/>
          <p:nvPr/>
        </p:nvSpPr>
        <p:spPr>
          <a:xfrm>
            <a:off x="2143125" y="2500313"/>
            <a:ext cx="485775" cy="642937"/>
          </a:xfrm>
          <a:prstGeom prst="mathEqual">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             </a:t>
            </a:r>
            <a:endParaRPr lang="pt-BR" dirty="0">
              <a:solidFill>
                <a:schemeClr val="tx1"/>
              </a:solidFill>
            </a:endParaRPr>
          </a:p>
        </p:txBody>
      </p:sp>
      <p:sp>
        <p:nvSpPr>
          <p:cNvPr id="19" name="Mais 18"/>
          <p:cNvSpPr/>
          <p:nvPr/>
        </p:nvSpPr>
        <p:spPr>
          <a:xfrm>
            <a:off x="2000250" y="4214813"/>
            <a:ext cx="628650" cy="500062"/>
          </a:xfrm>
          <a:prstGeom prst="mathPl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nvGrpSpPr>
          <p:cNvPr id="21" name="Group 7"/>
          <p:cNvGrpSpPr>
            <a:grpSpLocks/>
          </p:cNvGrpSpPr>
          <p:nvPr/>
        </p:nvGrpSpPr>
        <p:grpSpPr bwMode="auto">
          <a:xfrm>
            <a:off x="4500563" y="1751013"/>
            <a:ext cx="3978275" cy="3678237"/>
            <a:chOff x="2877" y="921"/>
            <a:chExt cx="2918" cy="2331"/>
          </a:xfrm>
        </p:grpSpPr>
        <p:sp>
          <p:nvSpPr>
            <p:cNvPr id="22" name="Rectangle 8"/>
            <p:cNvSpPr>
              <a:spLocks noChangeArrowheads="1"/>
            </p:cNvSpPr>
            <p:nvPr/>
          </p:nvSpPr>
          <p:spPr bwMode="auto">
            <a:xfrm>
              <a:off x="2877" y="1079"/>
              <a:ext cx="2870" cy="2173"/>
            </a:xfrm>
            <a:prstGeom prst="rect">
              <a:avLst/>
            </a:prstGeom>
            <a:solidFill>
              <a:srgbClr val="FFFFFF"/>
            </a:solidFill>
            <a:ln w="9525">
              <a:noFill/>
              <a:miter lim="800000"/>
              <a:headEnd/>
              <a:tailEnd/>
            </a:ln>
          </p:spPr>
          <p:txBody>
            <a:bodyPr/>
            <a:lstStyle/>
            <a:p>
              <a:endParaRPr lang="pt-BR"/>
            </a:p>
          </p:txBody>
        </p:sp>
        <p:sp>
          <p:nvSpPr>
            <p:cNvPr id="23" name="Freeform 9"/>
            <p:cNvSpPr>
              <a:spLocks/>
            </p:cNvSpPr>
            <p:nvPr/>
          </p:nvSpPr>
          <p:spPr bwMode="auto">
            <a:xfrm>
              <a:off x="3313" y="1912"/>
              <a:ext cx="337" cy="760"/>
            </a:xfrm>
            <a:custGeom>
              <a:avLst/>
              <a:gdLst>
                <a:gd name="T0" fmla="*/ 313 w 337"/>
                <a:gd name="T1" fmla="*/ 317 h 760"/>
                <a:gd name="T2" fmla="*/ 279 w 337"/>
                <a:gd name="T3" fmla="*/ 295 h 760"/>
                <a:gd name="T4" fmla="*/ 244 w 337"/>
                <a:gd name="T5" fmla="*/ 285 h 760"/>
                <a:gd name="T6" fmla="*/ 215 w 337"/>
                <a:gd name="T7" fmla="*/ 264 h 760"/>
                <a:gd name="T8" fmla="*/ 186 w 337"/>
                <a:gd name="T9" fmla="*/ 253 h 760"/>
                <a:gd name="T10" fmla="*/ 157 w 337"/>
                <a:gd name="T11" fmla="*/ 232 h 760"/>
                <a:gd name="T12" fmla="*/ 133 w 337"/>
                <a:gd name="T13" fmla="*/ 211 h 760"/>
                <a:gd name="T14" fmla="*/ 99 w 337"/>
                <a:gd name="T15" fmla="*/ 190 h 760"/>
                <a:gd name="T16" fmla="*/ 81 w 337"/>
                <a:gd name="T17" fmla="*/ 169 h 760"/>
                <a:gd name="T18" fmla="*/ 64 w 337"/>
                <a:gd name="T19" fmla="*/ 148 h 760"/>
                <a:gd name="T20" fmla="*/ 46 w 337"/>
                <a:gd name="T21" fmla="*/ 127 h 760"/>
                <a:gd name="T22" fmla="*/ 35 w 337"/>
                <a:gd name="T23" fmla="*/ 116 h 760"/>
                <a:gd name="T24" fmla="*/ 23 w 337"/>
                <a:gd name="T25" fmla="*/ 95 h 760"/>
                <a:gd name="T26" fmla="*/ 11 w 337"/>
                <a:gd name="T27" fmla="*/ 63 h 760"/>
                <a:gd name="T28" fmla="*/ 6 w 337"/>
                <a:gd name="T29" fmla="*/ 42 h 760"/>
                <a:gd name="T30" fmla="*/ 0 w 337"/>
                <a:gd name="T31" fmla="*/ 21 h 760"/>
                <a:gd name="T32" fmla="*/ 0 w 337"/>
                <a:gd name="T33" fmla="*/ 0 h 760"/>
                <a:gd name="T34" fmla="*/ 0 w 337"/>
                <a:gd name="T35" fmla="*/ 454 h 760"/>
                <a:gd name="T36" fmla="*/ 0 w 337"/>
                <a:gd name="T37" fmla="*/ 475 h 760"/>
                <a:gd name="T38" fmla="*/ 6 w 337"/>
                <a:gd name="T39" fmla="*/ 496 h 760"/>
                <a:gd name="T40" fmla="*/ 17 w 337"/>
                <a:gd name="T41" fmla="*/ 517 h 760"/>
                <a:gd name="T42" fmla="*/ 23 w 337"/>
                <a:gd name="T43" fmla="*/ 538 h 760"/>
                <a:gd name="T44" fmla="*/ 35 w 337"/>
                <a:gd name="T45" fmla="*/ 559 h 760"/>
                <a:gd name="T46" fmla="*/ 52 w 337"/>
                <a:gd name="T47" fmla="*/ 580 h 760"/>
                <a:gd name="T48" fmla="*/ 75 w 337"/>
                <a:gd name="T49" fmla="*/ 612 h 760"/>
                <a:gd name="T50" fmla="*/ 93 w 337"/>
                <a:gd name="T51" fmla="*/ 622 h 760"/>
                <a:gd name="T52" fmla="*/ 116 w 337"/>
                <a:gd name="T53" fmla="*/ 644 h 760"/>
                <a:gd name="T54" fmla="*/ 139 w 337"/>
                <a:gd name="T55" fmla="*/ 665 h 760"/>
                <a:gd name="T56" fmla="*/ 162 w 337"/>
                <a:gd name="T57" fmla="*/ 686 h 760"/>
                <a:gd name="T58" fmla="*/ 191 w 337"/>
                <a:gd name="T59" fmla="*/ 696 h 760"/>
                <a:gd name="T60" fmla="*/ 232 w 337"/>
                <a:gd name="T61" fmla="*/ 717 h 760"/>
                <a:gd name="T62" fmla="*/ 267 w 337"/>
                <a:gd name="T63" fmla="*/ 738 h 760"/>
                <a:gd name="T64" fmla="*/ 302 w 337"/>
                <a:gd name="T65" fmla="*/ 749 h 760"/>
                <a:gd name="T66" fmla="*/ 337 w 337"/>
                <a:gd name="T67" fmla="*/ 760 h 7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7"/>
                <a:gd name="T103" fmla="*/ 0 h 760"/>
                <a:gd name="T104" fmla="*/ 337 w 337"/>
                <a:gd name="T105" fmla="*/ 760 h 7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7" h="760">
                  <a:moveTo>
                    <a:pt x="337" y="317"/>
                  </a:moveTo>
                  <a:lnTo>
                    <a:pt x="313" y="317"/>
                  </a:lnTo>
                  <a:lnTo>
                    <a:pt x="302" y="306"/>
                  </a:lnTo>
                  <a:lnTo>
                    <a:pt x="279" y="295"/>
                  </a:lnTo>
                  <a:lnTo>
                    <a:pt x="267" y="295"/>
                  </a:lnTo>
                  <a:lnTo>
                    <a:pt x="244" y="285"/>
                  </a:lnTo>
                  <a:lnTo>
                    <a:pt x="232" y="274"/>
                  </a:lnTo>
                  <a:lnTo>
                    <a:pt x="215" y="264"/>
                  </a:lnTo>
                  <a:lnTo>
                    <a:pt x="191" y="253"/>
                  </a:lnTo>
                  <a:lnTo>
                    <a:pt x="186" y="253"/>
                  </a:lnTo>
                  <a:lnTo>
                    <a:pt x="162" y="243"/>
                  </a:lnTo>
                  <a:lnTo>
                    <a:pt x="157" y="232"/>
                  </a:lnTo>
                  <a:lnTo>
                    <a:pt x="139" y="222"/>
                  </a:lnTo>
                  <a:lnTo>
                    <a:pt x="133" y="211"/>
                  </a:lnTo>
                  <a:lnTo>
                    <a:pt x="116" y="200"/>
                  </a:lnTo>
                  <a:lnTo>
                    <a:pt x="99" y="190"/>
                  </a:lnTo>
                  <a:lnTo>
                    <a:pt x="93" y="179"/>
                  </a:lnTo>
                  <a:lnTo>
                    <a:pt x="81" y="169"/>
                  </a:lnTo>
                  <a:lnTo>
                    <a:pt x="75" y="169"/>
                  </a:lnTo>
                  <a:lnTo>
                    <a:pt x="64" y="148"/>
                  </a:lnTo>
                  <a:lnTo>
                    <a:pt x="52" y="137"/>
                  </a:lnTo>
                  <a:lnTo>
                    <a:pt x="46" y="127"/>
                  </a:lnTo>
                  <a:lnTo>
                    <a:pt x="35" y="116"/>
                  </a:lnTo>
                  <a:lnTo>
                    <a:pt x="23" y="95"/>
                  </a:lnTo>
                  <a:lnTo>
                    <a:pt x="17" y="74"/>
                  </a:lnTo>
                  <a:lnTo>
                    <a:pt x="11" y="63"/>
                  </a:lnTo>
                  <a:lnTo>
                    <a:pt x="6" y="53"/>
                  </a:lnTo>
                  <a:lnTo>
                    <a:pt x="6" y="42"/>
                  </a:lnTo>
                  <a:lnTo>
                    <a:pt x="0" y="32"/>
                  </a:lnTo>
                  <a:lnTo>
                    <a:pt x="0" y="21"/>
                  </a:lnTo>
                  <a:lnTo>
                    <a:pt x="0" y="11"/>
                  </a:lnTo>
                  <a:lnTo>
                    <a:pt x="0" y="0"/>
                  </a:lnTo>
                  <a:lnTo>
                    <a:pt x="0" y="443"/>
                  </a:lnTo>
                  <a:lnTo>
                    <a:pt x="0" y="454"/>
                  </a:lnTo>
                  <a:lnTo>
                    <a:pt x="0" y="464"/>
                  </a:lnTo>
                  <a:lnTo>
                    <a:pt x="0" y="475"/>
                  </a:lnTo>
                  <a:lnTo>
                    <a:pt x="6" y="485"/>
                  </a:lnTo>
                  <a:lnTo>
                    <a:pt x="6" y="496"/>
                  </a:lnTo>
                  <a:lnTo>
                    <a:pt x="11" y="506"/>
                  </a:lnTo>
                  <a:lnTo>
                    <a:pt x="17" y="517"/>
                  </a:lnTo>
                  <a:lnTo>
                    <a:pt x="23" y="538"/>
                  </a:lnTo>
                  <a:lnTo>
                    <a:pt x="35" y="559"/>
                  </a:lnTo>
                  <a:lnTo>
                    <a:pt x="46" y="570"/>
                  </a:lnTo>
                  <a:lnTo>
                    <a:pt x="52" y="580"/>
                  </a:lnTo>
                  <a:lnTo>
                    <a:pt x="64" y="591"/>
                  </a:lnTo>
                  <a:lnTo>
                    <a:pt x="75" y="612"/>
                  </a:lnTo>
                  <a:lnTo>
                    <a:pt x="81" y="612"/>
                  </a:lnTo>
                  <a:lnTo>
                    <a:pt x="93" y="622"/>
                  </a:lnTo>
                  <a:lnTo>
                    <a:pt x="99" y="633"/>
                  </a:lnTo>
                  <a:lnTo>
                    <a:pt x="116" y="644"/>
                  </a:lnTo>
                  <a:lnTo>
                    <a:pt x="133" y="654"/>
                  </a:lnTo>
                  <a:lnTo>
                    <a:pt x="139" y="665"/>
                  </a:lnTo>
                  <a:lnTo>
                    <a:pt x="157" y="675"/>
                  </a:lnTo>
                  <a:lnTo>
                    <a:pt x="162" y="686"/>
                  </a:lnTo>
                  <a:lnTo>
                    <a:pt x="186" y="696"/>
                  </a:lnTo>
                  <a:lnTo>
                    <a:pt x="191" y="696"/>
                  </a:lnTo>
                  <a:lnTo>
                    <a:pt x="215" y="707"/>
                  </a:lnTo>
                  <a:lnTo>
                    <a:pt x="232" y="717"/>
                  </a:lnTo>
                  <a:lnTo>
                    <a:pt x="244" y="728"/>
                  </a:lnTo>
                  <a:lnTo>
                    <a:pt x="267" y="738"/>
                  </a:lnTo>
                  <a:lnTo>
                    <a:pt x="279" y="738"/>
                  </a:lnTo>
                  <a:lnTo>
                    <a:pt x="302" y="749"/>
                  </a:lnTo>
                  <a:lnTo>
                    <a:pt x="313" y="760"/>
                  </a:lnTo>
                  <a:lnTo>
                    <a:pt x="337" y="760"/>
                  </a:lnTo>
                  <a:lnTo>
                    <a:pt x="337" y="317"/>
                  </a:lnTo>
                  <a:close/>
                </a:path>
              </a:pathLst>
            </a:custGeom>
            <a:solidFill>
              <a:srgbClr val="008080"/>
            </a:solidFill>
            <a:ln w="9525">
              <a:solidFill>
                <a:srgbClr val="00FFFF"/>
              </a:solidFill>
              <a:round/>
              <a:headEnd/>
              <a:tailEnd/>
            </a:ln>
          </p:spPr>
          <p:txBody>
            <a:bodyPr/>
            <a:lstStyle/>
            <a:p>
              <a:endParaRPr lang="pt-BR"/>
            </a:p>
          </p:txBody>
        </p:sp>
        <p:sp>
          <p:nvSpPr>
            <p:cNvPr id="24" name="Freeform 10"/>
            <p:cNvSpPr>
              <a:spLocks/>
            </p:cNvSpPr>
            <p:nvPr/>
          </p:nvSpPr>
          <p:spPr bwMode="auto">
            <a:xfrm>
              <a:off x="3313" y="1501"/>
              <a:ext cx="871" cy="728"/>
            </a:xfrm>
            <a:custGeom>
              <a:avLst/>
              <a:gdLst>
                <a:gd name="T0" fmla="*/ 313 w 871"/>
                <a:gd name="T1" fmla="*/ 728 h 728"/>
                <a:gd name="T2" fmla="*/ 279 w 871"/>
                <a:gd name="T3" fmla="*/ 706 h 728"/>
                <a:gd name="T4" fmla="*/ 244 w 871"/>
                <a:gd name="T5" fmla="*/ 696 h 728"/>
                <a:gd name="T6" fmla="*/ 215 w 871"/>
                <a:gd name="T7" fmla="*/ 675 h 728"/>
                <a:gd name="T8" fmla="*/ 174 w 871"/>
                <a:gd name="T9" fmla="*/ 654 h 728"/>
                <a:gd name="T10" fmla="*/ 145 w 871"/>
                <a:gd name="T11" fmla="*/ 643 h 728"/>
                <a:gd name="T12" fmla="*/ 122 w 871"/>
                <a:gd name="T13" fmla="*/ 622 h 728"/>
                <a:gd name="T14" fmla="*/ 99 w 871"/>
                <a:gd name="T15" fmla="*/ 601 h 728"/>
                <a:gd name="T16" fmla="*/ 75 w 871"/>
                <a:gd name="T17" fmla="*/ 580 h 728"/>
                <a:gd name="T18" fmla="*/ 58 w 871"/>
                <a:gd name="T19" fmla="*/ 559 h 728"/>
                <a:gd name="T20" fmla="*/ 40 w 871"/>
                <a:gd name="T21" fmla="*/ 538 h 728"/>
                <a:gd name="T22" fmla="*/ 23 w 871"/>
                <a:gd name="T23" fmla="*/ 506 h 728"/>
                <a:gd name="T24" fmla="*/ 17 w 871"/>
                <a:gd name="T25" fmla="*/ 485 h 728"/>
                <a:gd name="T26" fmla="*/ 6 w 871"/>
                <a:gd name="T27" fmla="*/ 464 h 728"/>
                <a:gd name="T28" fmla="*/ 0 w 871"/>
                <a:gd name="T29" fmla="*/ 443 h 728"/>
                <a:gd name="T30" fmla="*/ 0 w 871"/>
                <a:gd name="T31" fmla="*/ 411 h 728"/>
                <a:gd name="T32" fmla="*/ 0 w 871"/>
                <a:gd name="T33" fmla="*/ 390 h 728"/>
                <a:gd name="T34" fmla="*/ 0 w 871"/>
                <a:gd name="T35" fmla="*/ 369 h 728"/>
                <a:gd name="T36" fmla="*/ 6 w 871"/>
                <a:gd name="T37" fmla="*/ 348 h 728"/>
                <a:gd name="T38" fmla="*/ 17 w 871"/>
                <a:gd name="T39" fmla="*/ 327 h 728"/>
                <a:gd name="T40" fmla="*/ 29 w 871"/>
                <a:gd name="T41" fmla="*/ 306 h 728"/>
                <a:gd name="T42" fmla="*/ 40 w 871"/>
                <a:gd name="T43" fmla="*/ 284 h 728"/>
                <a:gd name="T44" fmla="*/ 58 w 871"/>
                <a:gd name="T45" fmla="*/ 263 h 728"/>
                <a:gd name="T46" fmla="*/ 81 w 871"/>
                <a:gd name="T47" fmla="*/ 232 h 728"/>
                <a:gd name="T48" fmla="*/ 99 w 871"/>
                <a:gd name="T49" fmla="*/ 211 h 728"/>
                <a:gd name="T50" fmla="*/ 122 w 871"/>
                <a:gd name="T51" fmla="*/ 200 h 728"/>
                <a:gd name="T52" fmla="*/ 157 w 871"/>
                <a:gd name="T53" fmla="*/ 168 h 728"/>
                <a:gd name="T54" fmla="*/ 186 w 871"/>
                <a:gd name="T55" fmla="*/ 158 h 728"/>
                <a:gd name="T56" fmla="*/ 215 w 871"/>
                <a:gd name="T57" fmla="*/ 137 h 728"/>
                <a:gd name="T58" fmla="*/ 244 w 871"/>
                <a:gd name="T59" fmla="*/ 126 h 728"/>
                <a:gd name="T60" fmla="*/ 290 w 871"/>
                <a:gd name="T61" fmla="*/ 105 h 728"/>
                <a:gd name="T62" fmla="*/ 325 w 871"/>
                <a:gd name="T63" fmla="*/ 84 h 728"/>
                <a:gd name="T64" fmla="*/ 360 w 871"/>
                <a:gd name="T65" fmla="*/ 74 h 728"/>
                <a:gd name="T66" fmla="*/ 395 w 871"/>
                <a:gd name="T67" fmla="*/ 63 h 728"/>
                <a:gd name="T68" fmla="*/ 447 w 871"/>
                <a:gd name="T69" fmla="*/ 52 h 728"/>
                <a:gd name="T70" fmla="*/ 488 w 871"/>
                <a:gd name="T71" fmla="*/ 42 h 728"/>
                <a:gd name="T72" fmla="*/ 528 w 871"/>
                <a:gd name="T73" fmla="*/ 31 h 728"/>
                <a:gd name="T74" fmla="*/ 575 w 871"/>
                <a:gd name="T75" fmla="*/ 21 h 728"/>
                <a:gd name="T76" fmla="*/ 633 w 871"/>
                <a:gd name="T77" fmla="*/ 10 h 728"/>
                <a:gd name="T78" fmla="*/ 674 w 871"/>
                <a:gd name="T79" fmla="*/ 10 h 728"/>
                <a:gd name="T80" fmla="*/ 720 w 871"/>
                <a:gd name="T81" fmla="*/ 0 h 728"/>
                <a:gd name="T82" fmla="*/ 767 w 871"/>
                <a:gd name="T83" fmla="*/ 0 h 728"/>
                <a:gd name="T84" fmla="*/ 825 w 871"/>
                <a:gd name="T85" fmla="*/ 0 h 728"/>
                <a:gd name="T86" fmla="*/ 871 w 871"/>
                <a:gd name="T87" fmla="*/ 0 h 728"/>
                <a:gd name="T88" fmla="*/ 337 w 871"/>
                <a:gd name="T89" fmla="*/ 728 h 7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71"/>
                <a:gd name="T136" fmla="*/ 0 h 728"/>
                <a:gd name="T137" fmla="*/ 871 w 871"/>
                <a:gd name="T138" fmla="*/ 728 h 7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71" h="728">
                  <a:moveTo>
                    <a:pt x="337" y="728"/>
                  </a:moveTo>
                  <a:lnTo>
                    <a:pt x="313" y="728"/>
                  </a:lnTo>
                  <a:lnTo>
                    <a:pt x="302" y="717"/>
                  </a:lnTo>
                  <a:lnTo>
                    <a:pt x="279" y="706"/>
                  </a:lnTo>
                  <a:lnTo>
                    <a:pt x="255" y="696"/>
                  </a:lnTo>
                  <a:lnTo>
                    <a:pt x="244" y="696"/>
                  </a:lnTo>
                  <a:lnTo>
                    <a:pt x="221" y="685"/>
                  </a:lnTo>
                  <a:lnTo>
                    <a:pt x="215" y="675"/>
                  </a:lnTo>
                  <a:lnTo>
                    <a:pt x="191" y="664"/>
                  </a:lnTo>
                  <a:lnTo>
                    <a:pt x="174" y="654"/>
                  </a:lnTo>
                  <a:lnTo>
                    <a:pt x="162" y="654"/>
                  </a:lnTo>
                  <a:lnTo>
                    <a:pt x="145" y="643"/>
                  </a:lnTo>
                  <a:lnTo>
                    <a:pt x="133" y="622"/>
                  </a:lnTo>
                  <a:lnTo>
                    <a:pt x="122" y="622"/>
                  </a:lnTo>
                  <a:lnTo>
                    <a:pt x="110" y="611"/>
                  </a:lnTo>
                  <a:lnTo>
                    <a:pt x="99" y="601"/>
                  </a:lnTo>
                  <a:lnTo>
                    <a:pt x="87" y="590"/>
                  </a:lnTo>
                  <a:lnTo>
                    <a:pt x="75" y="580"/>
                  </a:lnTo>
                  <a:lnTo>
                    <a:pt x="69" y="569"/>
                  </a:lnTo>
                  <a:lnTo>
                    <a:pt x="58" y="559"/>
                  </a:lnTo>
                  <a:lnTo>
                    <a:pt x="46" y="538"/>
                  </a:lnTo>
                  <a:lnTo>
                    <a:pt x="40" y="538"/>
                  </a:lnTo>
                  <a:lnTo>
                    <a:pt x="35" y="527"/>
                  </a:lnTo>
                  <a:lnTo>
                    <a:pt x="23" y="506"/>
                  </a:lnTo>
                  <a:lnTo>
                    <a:pt x="17" y="485"/>
                  </a:lnTo>
                  <a:lnTo>
                    <a:pt x="11" y="485"/>
                  </a:lnTo>
                  <a:lnTo>
                    <a:pt x="6" y="464"/>
                  </a:lnTo>
                  <a:lnTo>
                    <a:pt x="6" y="453"/>
                  </a:lnTo>
                  <a:lnTo>
                    <a:pt x="0" y="443"/>
                  </a:lnTo>
                  <a:lnTo>
                    <a:pt x="0" y="432"/>
                  </a:lnTo>
                  <a:lnTo>
                    <a:pt x="0" y="411"/>
                  </a:lnTo>
                  <a:lnTo>
                    <a:pt x="0" y="390"/>
                  </a:lnTo>
                  <a:lnTo>
                    <a:pt x="0" y="369"/>
                  </a:lnTo>
                  <a:lnTo>
                    <a:pt x="6" y="358"/>
                  </a:lnTo>
                  <a:lnTo>
                    <a:pt x="6" y="348"/>
                  </a:lnTo>
                  <a:lnTo>
                    <a:pt x="11" y="337"/>
                  </a:lnTo>
                  <a:lnTo>
                    <a:pt x="17" y="327"/>
                  </a:lnTo>
                  <a:lnTo>
                    <a:pt x="23" y="316"/>
                  </a:lnTo>
                  <a:lnTo>
                    <a:pt x="29" y="306"/>
                  </a:lnTo>
                  <a:lnTo>
                    <a:pt x="35" y="284"/>
                  </a:lnTo>
                  <a:lnTo>
                    <a:pt x="40" y="284"/>
                  </a:lnTo>
                  <a:lnTo>
                    <a:pt x="52" y="263"/>
                  </a:lnTo>
                  <a:lnTo>
                    <a:pt x="58" y="263"/>
                  </a:lnTo>
                  <a:lnTo>
                    <a:pt x="69" y="253"/>
                  </a:lnTo>
                  <a:lnTo>
                    <a:pt x="81" y="232"/>
                  </a:lnTo>
                  <a:lnTo>
                    <a:pt x="87" y="232"/>
                  </a:lnTo>
                  <a:lnTo>
                    <a:pt x="99" y="211"/>
                  </a:lnTo>
                  <a:lnTo>
                    <a:pt x="116" y="200"/>
                  </a:lnTo>
                  <a:lnTo>
                    <a:pt x="122" y="200"/>
                  </a:lnTo>
                  <a:lnTo>
                    <a:pt x="139" y="190"/>
                  </a:lnTo>
                  <a:lnTo>
                    <a:pt x="157" y="168"/>
                  </a:lnTo>
                  <a:lnTo>
                    <a:pt x="162" y="168"/>
                  </a:lnTo>
                  <a:lnTo>
                    <a:pt x="186" y="158"/>
                  </a:lnTo>
                  <a:lnTo>
                    <a:pt x="191" y="147"/>
                  </a:lnTo>
                  <a:lnTo>
                    <a:pt x="215" y="137"/>
                  </a:lnTo>
                  <a:lnTo>
                    <a:pt x="232" y="126"/>
                  </a:lnTo>
                  <a:lnTo>
                    <a:pt x="244" y="126"/>
                  </a:lnTo>
                  <a:lnTo>
                    <a:pt x="267" y="116"/>
                  </a:lnTo>
                  <a:lnTo>
                    <a:pt x="290" y="105"/>
                  </a:lnTo>
                  <a:lnTo>
                    <a:pt x="302" y="95"/>
                  </a:lnTo>
                  <a:lnTo>
                    <a:pt x="325" y="84"/>
                  </a:lnTo>
                  <a:lnTo>
                    <a:pt x="337" y="84"/>
                  </a:lnTo>
                  <a:lnTo>
                    <a:pt x="360" y="74"/>
                  </a:lnTo>
                  <a:lnTo>
                    <a:pt x="383" y="63"/>
                  </a:lnTo>
                  <a:lnTo>
                    <a:pt x="395" y="63"/>
                  </a:lnTo>
                  <a:lnTo>
                    <a:pt x="424" y="52"/>
                  </a:lnTo>
                  <a:lnTo>
                    <a:pt x="447" y="52"/>
                  </a:lnTo>
                  <a:lnTo>
                    <a:pt x="465" y="42"/>
                  </a:lnTo>
                  <a:lnTo>
                    <a:pt x="488" y="42"/>
                  </a:lnTo>
                  <a:lnTo>
                    <a:pt x="517" y="31"/>
                  </a:lnTo>
                  <a:lnTo>
                    <a:pt x="528" y="31"/>
                  </a:lnTo>
                  <a:lnTo>
                    <a:pt x="557" y="21"/>
                  </a:lnTo>
                  <a:lnTo>
                    <a:pt x="575" y="21"/>
                  </a:lnTo>
                  <a:lnTo>
                    <a:pt x="604" y="21"/>
                  </a:lnTo>
                  <a:lnTo>
                    <a:pt x="633" y="10"/>
                  </a:lnTo>
                  <a:lnTo>
                    <a:pt x="645" y="10"/>
                  </a:lnTo>
                  <a:lnTo>
                    <a:pt x="674" y="10"/>
                  </a:lnTo>
                  <a:lnTo>
                    <a:pt x="709" y="0"/>
                  </a:lnTo>
                  <a:lnTo>
                    <a:pt x="720" y="0"/>
                  </a:lnTo>
                  <a:lnTo>
                    <a:pt x="749" y="0"/>
                  </a:lnTo>
                  <a:lnTo>
                    <a:pt x="767" y="0"/>
                  </a:lnTo>
                  <a:lnTo>
                    <a:pt x="796" y="0"/>
                  </a:lnTo>
                  <a:lnTo>
                    <a:pt x="825" y="0"/>
                  </a:lnTo>
                  <a:lnTo>
                    <a:pt x="842" y="0"/>
                  </a:lnTo>
                  <a:lnTo>
                    <a:pt x="871" y="0"/>
                  </a:lnTo>
                  <a:lnTo>
                    <a:pt x="871" y="411"/>
                  </a:lnTo>
                  <a:lnTo>
                    <a:pt x="337" y="728"/>
                  </a:lnTo>
                  <a:close/>
                </a:path>
              </a:pathLst>
            </a:custGeom>
            <a:solidFill>
              <a:srgbClr val="00FFFF"/>
            </a:solidFill>
            <a:ln w="9525">
              <a:solidFill>
                <a:srgbClr val="00FFFF"/>
              </a:solidFill>
              <a:round/>
              <a:headEnd/>
              <a:tailEnd/>
            </a:ln>
          </p:spPr>
          <p:txBody>
            <a:bodyPr/>
            <a:lstStyle/>
            <a:p>
              <a:endParaRPr lang="pt-BR"/>
            </a:p>
          </p:txBody>
        </p:sp>
        <p:sp>
          <p:nvSpPr>
            <p:cNvPr id="25" name="Freeform 11"/>
            <p:cNvSpPr>
              <a:spLocks/>
            </p:cNvSpPr>
            <p:nvPr/>
          </p:nvSpPr>
          <p:spPr bwMode="auto">
            <a:xfrm>
              <a:off x="3673" y="1912"/>
              <a:ext cx="1412" cy="854"/>
            </a:xfrm>
            <a:custGeom>
              <a:avLst/>
              <a:gdLst>
                <a:gd name="T0" fmla="*/ 1412 w 1412"/>
                <a:gd name="T1" fmla="*/ 21 h 854"/>
                <a:gd name="T2" fmla="*/ 1400 w 1412"/>
                <a:gd name="T3" fmla="*/ 53 h 854"/>
                <a:gd name="T4" fmla="*/ 1388 w 1412"/>
                <a:gd name="T5" fmla="*/ 95 h 854"/>
                <a:gd name="T6" fmla="*/ 1365 w 1412"/>
                <a:gd name="T7" fmla="*/ 127 h 854"/>
                <a:gd name="T8" fmla="*/ 1342 w 1412"/>
                <a:gd name="T9" fmla="*/ 158 h 854"/>
                <a:gd name="T10" fmla="*/ 1307 w 1412"/>
                <a:gd name="T11" fmla="*/ 190 h 854"/>
                <a:gd name="T12" fmla="*/ 1266 w 1412"/>
                <a:gd name="T13" fmla="*/ 222 h 854"/>
                <a:gd name="T14" fmla="*/ 1226 w 1412"/>
                <a:gd name="T15" fmla="*/ 253 h 854"/>
                <a:gd name="T16" fmla="*/ 1173 w 1412"/>
                <a:gd name="T17" fmla="*/ 274 h 854"/>
                <a:gd name="T18" fmla="*/ 1121 w 1412"/>
                <a:gd name="T19" fmla="*/ 306 h 854"/>
                <a:gd name="T20" fmla="*/ 1063 w 1412"/>
                <a:gd name="T21" fmla="*/ 327 h 854"/>
                <a:gd name="T22" fmla="*/ 1011 w 1412"/>
                <a:gd name="T23" fmla="*/ 338 h 854"/>
                <a:gd name="T24" fmla="*/ 947 w 1412"/>
                <a:gd name="T25" fmla="*/ 359 h 854"/>
                <a:gd name="T26" fmla="*/ 877 w 1412"/>
                <a:gd name="T27" fmla="*/ 380 h 854"/>
                <a:gd name="T28" fmla="*/ 807 w 1412"/>
                <a:gd name="T29" fmla="*/ 390 h 854"/>
                <a:gd name="T30" fmla="*/ 732 w 1412"/>
                <a:gd name="T31" fmla="*/ 401 h 854"/>
                <a:gd name="T32" fmla="*/ 656 w 1412"/>
                <a:gd name="T33" fmla="*/ 401 h 854"/>
                <a:gd name="T34" fmla="*/ 581 w 1412"/>
                <a:gd name="T35" fmla="*/ 411 h 854"/>
                <a:gd name="T36" fmla="*/ 505 w 1412"/>
                <a:gd name="T37" fmla="*/ 411 h 854"/>
                <a:gd name="T38" fmla="*/ 430 w 1412"/>
                <a:gd name="T39" fmla="*/ 401 h 854"/>
                <a:gd name="T40" fmla="*/ 354 w 1412"/>
                <a:gd name="T41" fmla="*/ 401 h 854"/>
                <a:gd name="T42" fmla="*/ 279 w 1412"/>
                <a:gd name="T43" fmla="*/ 390 h 854"/>
                <a:gd name="T44" fmla="*/ 209 w 1412"/>
                <a:gd name="T45" fmla="*/ 380 h 854"/>
                <a:gd name="T46" fmla="*/ 139 w 1412"/>
                <a:gd name="T47" fmla="*/ 359 h 854"/>
                <a:gd name="T48" fmla="*/ 87 w 1412"/>
                <a:gd name="T49" fmla="*/ 348 h 854"/>
                <a:gd name="T50" fmla="*/ 23 w 1412"/>
                <a:gd name="T51" fmla="*/ 327 h 854"/>
                <a:gd name="T52" fmla="*/ 23 w 1412"/>
                <a:gd name="T53" fmla="*/ 770 h 854"/>
                <a:gd name="T54" fmla="*/ 87 w 1412"/>
                <a:gd name="T55" fmla="*/ 791 h 854"/>
                <a:gd name="T56" fmla="*/ 139 w 1412"/>
                <a:gd name="T57" fmla="*/ 802 h 854"/>
                <a:gd name="T58" fmla="*/ 209 w 1412"/>
                <a:gd name="T59" fmla="*/ 823 h 854"/>
                <a:gd name="T60" fmla="*/ 279 w 1412"/>
                <a:gd name="T61" fmla="*/ 833 h 854"/>
                <a:gd name="T62" fmla="*/ 354 w 1412"/>
                <a:gd name="T63" fmla="*/ 844 h 854"/>
                <a:gd name="T64" fmla="*/ 430 w 1412"/>
                <a:gd name="T65" fmla="*/ 844 h 854"/>
                <a:gd name="T66" fmla="*/ 505 w 1412"/>
                <a:gd name="T67" fmla="*/ 854 h 854"/>
                <a:gd name="T68" fmla="*/ 581 w 1412"/>
                <a:gd name="T69" fmla="*/ 854 h 854"/>
                <a:gd name="T70" fmla="*/ 656 w 1412"/>
                <a:gd name="T71" fmla="*/ 844 h 854"/>
                <a:gd name="T72" fmla="*/ 732 w 1412"/>
                <a:gd name="T73" fmla="*/ 844 h 854"/>
                <a:gd name="T74" fmla="*/ 807 w 1412"/>
                <a:gd name="T75" fmla="*/ 833 h 854"/>
                <a:gd name="T76" fmla="*/ 877 w 1412"/>
                <a:gd name="T77" fmla="*/ 823 h 854"/>
                <a:gd name="T78" fmla="*/ 947 w 1412"/>
                <a:gd name="T79" fmla="*/ 802 h 854"/>
                <a:gd name="T80" fmla="*/ 1011 w 1412"/>
                <a:gd name="T81" fmla="*/ 781 h 854"/>
                <a:gd name="T82" fmla="*/ 1063 w 1412"/>
                <a:gd name="T83" fmla="*/ 770 h 854"/>
                <a:gd name="T84" fmla="*/ 1121 w 1412"/>
                <a:gd name="T85" fmla="*/ 749 h 854"/>
                <a:gd name="T86" fmla="*/ 1173 w 1412"/>
                <a:gd name="T87" fmla="*/ 717 h 854"/>
                <a:gd name="T88" fmla="*/ 1226 w 1412"/>
                <a:gd name="T89" fmla="*/ 696 h 854"/>
                <a:gd name="T90" fmla="*/ 1266 w 1412"/>
                <a:gd name="T91" fmla="*/ 665 h 854"/>
                <a:gd name="T92" fmla="*/ 1307 w 1412"/>
                <a:gd name="T93" fmla="*/ 633 h 854"/>
                <a:gd name="T94" fmla="*/ 1342 w 1412"/>
                <a:gd name="T95" fmla="*/ 601 h 854"/>
                <a:gd name="T96" fmla="*/ 1365 w 1412"/>
                <a:gd name="T97" fmla="*/ 570 h 854"/>
                <a:gd name="T98" fmla="*/ 1388 w 1412"/>
                <a:gd name="T99" fmla="*/ 538 h 854"/>
                <a:gd name="T100" fmla="*/ 1400 w 1412"/>
                <a:gd name="T101" fmla="*/ 496 h 854"/>
                <a:gd name="T102" fmla="*/ 1412 w 1412"/>
                <a:gd name="T103" fmla="*/ 464 h 854"/>
                <a:gd name="T104" fmla="*/ 1412 w 1412"/>
                <a:gd name="T105" fmla="*/ 0 h 8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12"/>
                <a:gd name="T160" fmla="*/ 0 h 854"/>
                <a:gd name="T161" fmla="*/ 1412 w 1412"/>
                <a:gd name="T162" fmla="*/ 854 h 85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12" h="854">
                  <a:moveTo>
                    <a:pt x="1412" y="0"/>
                  </a:moveTo>
                  <a:lnTo>
                    <a:pt x="1412" y="11"/>
                  </a:lnTo>
                  <a:lnTo>
                    <a:pt x="1412" y="21"/>
                  </a:lnTo>
                  <a:lnTo>
                    <a:pt x="1406" y="32"/>
                  </a:lnTo>
                  <a:lnTo>
                    <a:pt x="1406" y="53"/>
                  </a:lnTo>
                  <a:lnTo>
                    <a:pt x="1400" y="53"/>
                  </a:lnTo>
                  <a:lnTo>
                    <a:pt x="1394" y="74"/>
                  </a:lnTo>
                  <a:lnTo>
                    <a:pt x="1388" y="95"/>
                  </a:lnTo>
                  <a:lnTo>
                    <a:pt x="1383" y="106"/>
                  </a:lnTo>
                  <a:lnTo>
                    <a:pt x="1377" y="116"/>
                  </a:lnTo>
                  <a:lnTo>
                    <a:pt x="1365" y="127"/>
                  </a:lnTo>
                  <a:lnTo>
                    <a:pt x="1359" y="137"/>
                  </a:lnTo>
                  <a:lnTo>
                    <a:pt x="1354" y="148"/>
                  </a:lnTo>
                  <a:lnTo>
                    <a:pt x="1342" y="158"/>
                  </a:lnTo>
                  <a:lnTo>
                    <a:pt x="1330" y="169"/>
                  </a:lnTo>
                  <a:lnTo>
                    <a:pt x="1325" y="179"/>
                  </a:lnTo>
                  <a:lnTo>
                    <a:pt x="1307" y="190"/>
                  </a:lnTo>
                  <a:lnTo>
                    <a:pt x="1295" y="200"/>
                  </a:lnTo>
                  <a:lnTo>
                    <a:pt x="1284" y="211"/>
                  </a:lnTo>
                  <a:lnTo>
                    <a:pt x="1266" y="222"/>
                  </a:lnTo>
                  <a:lnTo>
                    <a:pt x="1261" y="232"/>
                  </a:lnTo>
                  <a:lnTo>
                    <a:pt x="1243" y="243"/>
                  </a:lnTo>
                  <a:lnTo>
                    <a:pt x="1226" y="253"/>
                  </a:lnTo>
                  <a:lnTo>
                    <a:pt x="1214" y="253"/>
                  </a:lnTo>
                  <a:lnTo>
                    <a:pt x="1197" y="264"/>
                  </a:lnTo>
                  <a:lnTo>
                    <a:pt x="1173" y="274"/>
                  </a:lnTo>
                  <a:lnTo>
                    <a:pt x="1168" y="285"/>
                  </a:lnTo>
                  <a:lnTo>
                    <a:pt x="1144" y="295"/>
                  </a:lnTo>
                  <a:lnTo>
                    <a:pt x="1121" y="306"/>
                  </a:lnTo>
                  <a:lnTo>
                    <a:pt x="1110" y="306"/>
                  </a:lnTo>
                  <a:lnTo>
                    <a:pt x="1086" y="317"/>
                  </a:lnTo>
                  <a:lnTo>
                    <a:pt x="1063" y="327"/>
                  </a:lnTo>
                  <a:lnTo>
                    <a:pt x="1051" y="327"/>
                  </a:lnTo>
                  <a:lnTo>
                    <a:pt x="1022" y="338"/>
                  </a:lnTo>
                  <a:lnTo>
                    <a:pt x="1011" y="338"/>
                  </a:lnTo>
                  <a:lnTo>
                    <a:pt x="988" y="348"/>
                  </a:lnTo>
                  <a:lnTo>
                    <a:pt x="959" y="359"/>
                  </a:lnTo>
                  <a:lnTo>
                    <a:pt x="947" y="359"/>
                  </a:lnTo>
                  <a:lnTo>
                    <a:pt x="918" y="369"/>
                  </a:lnTo>
                  <a:lnTo>
                    <a:pt x="889" y="369"/>
                  </a:lnTo>
                  <a:lnTo>
                    <a:pt x="877" y="380"/>
                  </a:lnTo>
                  <a:lnTo>
                    <a:pt x="848" y="380"/>
                  </a:lnTo>
                  <a:lnTo>
                    <a:pt x="819" y="390"/>
                  </a:lnTo>
                  <a:lnTo>
                    <a:pt x="807" y="390"/>
                  </a:lnTo>
                  <a:lnTo>
                    <a:pt x="778" y="390"/>
                  </a:lnTo>
                  <a:lnTo>
                    <a:pt x="761" y="390"/>
                  </a:lnTo>
                  <a:lnTo>
                    <a:pt x="732" y="401"/>
                  </a:lnTo>
                  <a:lnTo>
                    <a:pt x="703" y="401"/>
                  </a:lnTo>
                  <a:lnTo>
                    <a:pt x="685" y="401"/>
                  </a:lnTo>
                  <a:lnTo>
                    <a:pt x="656" y="401"/>
                  </a:lnTo>
                  <a:lnTo>
                    <a:pt x="627" y="411"/>
                  </a:lnTo>
                  <a:lnTo>
                    <a:pt x="610" y="411"/>
                  </a:lnTo>
                  <a:lnTo>
                    <a:pt x="581" y="411"/>
                  </a:lnTo>
                  <a:lnTo>
                    <a:pt x="552" y="411"/>
                  </a:lnTo>
                  <a:lnTo>
                    <a:pt x="534" y="411"/>
                  </a:lnTo>
                  <a:lnTo>
                    <a:pt x="505" y="411"/>
                  </a:lnTo>
                  <a:lnTo>
                    <a:pt x="476" y="411"/>
                  </a:lnTo>
                  <a:lnTo>
                    <a:pt x="459" y="411"/>
                  </a:lnTo>
                  <a:lnTo>
                    <a:pt x="430" y="401"/>
                  </a:lnTo>
                  <a:lnTo>
                    <a:pt x="412" y="401"/>
                  </a:lnTo>
                  <a:lnTo>
                    <a:pt x="383" y="401"/>
                  </a:lnTo>
                  <a:lnTo>
                    <a:pt x="354" y="401"/>
                  </a:lnTo>
                  <a:lnTo>
                    <a:pt x="337" y="401"/>
                  </a:lnTo>
                  <a:lnTo>
                    <a:pt x="308" y="390"/>
                  </a:lnTo>
                  <a:lnTo>
                    <a:pt x="279" y="390"/>
                  </a:lnTo>
                  <a:lnTo>
                    <a:pt x="267" y="390"/>
                  </a:lnTo>
                  <a:lnTo>
                    <a:pt x="238" y="380"/>
                  </a:lnTo>
                  <a:lnTo>
                    <a:pt x="209" y="380"/>
                  </a:lnTo>
                  <a:lnTo>
                    <a:pt x="192" y="380"/>
                  </a:lnTo>
                  <a:lnTo>
                    <a:pt x="168" y="369"/>
                  </a:lnTo>
                  <a:lnTo>
                    <a:pt x="139" y="359"/>
                  </a:lnTo>
                  <a:lnTo>
                    <a:pt x="128" y="359"/>
                  </a:lnTo>
                  <a:lnTo>
                    <a:pt x="99" y="359"/>
                  </a:lnTo>
                  <a:lnTo>
                    <a:pt x="87" y="348"/>
                  </a:lnTo>
                  <a:lnTo>
                    <a:pt x="58" y="338"/>
                  </a:lnTo>
                  <a:lnTo>
                    <a:pt x="35" y="338"/>
                  </a:lnTo>
                  <a:lnTo>
                    <a:pt x="23" y="327"/>
                  </a:lnTo>
                  <a:lnTo>
                    <a:pt x="0" y="317"/>
                  </a:lnTo>
                  <a:lnTo>
                    <a:pt x="0" y="760"/>
                  </a:lnTo>
                  <a:lnTo>
                    <a:pt x="23" y="770"/>
                  </a:lnTo>
                  <a:lnTo>
                    <a:pt x="35" y="781"/>
                  </a:lnTo>
                  <a:lnTo>
                    <a:pt x="58" y="781"/>
                  </a:lnTo>
                  <a:lnTo>
                    <a:pt x="87" y="791"/>
                  </a:lnTo>
                  <a:lnTo>
                    <a:pt x="99" y="802"/>
                  </a:lnTo>
                  <a:lnTo>
                    <a:pt x="128" y="802"/>
                  </a:lnTo>
                  <a:lnTo>
                    <a:pt x="139" y="802"/>
                  </a:lnTo>
                  <a:lnTo>
                    <a:pt x="168" y="812"/>
                  </a:lnTo>
                  <a:lnTo>
                    <a:pt x="192" y="823"/>
                  </a:lnTo>
                  <a:lnTo>
                    <a:pt x="209" y="823"/>
                  </a:lnTo>
                  <a:lnTo>
                    <a:pt x="238" y="823"/>
                  </a:lnTo>
                  <a:lnTo>
                    <a:pt x="267" y="833"/>
                  </a:lnTo>
                  <a:lnTo>
                    <a:pt x="279" y="833"/>
                  </a:lnTo>
                  <a:lnTo>
                    <a:pt x="308" y="833"/>
                  </a:lnTo>
                  <a:lnTo>
                    <a:pt x="337" y="844"/>
                  </a:lnTo>
                  <a:lnTo>
                    <a:pt x="354" y="844"/>
                  </a:lnTo>
                  <a:lnTo>
                    <a:pt x="383" y="844"/>
                  </a:lnTo>
                  <a:lnTo>
                    <a:pt x="412" y="844"/>
                  </a:lnTo>
                  <a:lnTo>
                    <a:pt x="430" y="844"/>
                  </a:lnTo>
                  <a:lnTo>
                    <a:pt x="459" y="854"/>
                  </a:lnTo>
                  <a:lnTo>
                    <a:pt x="476" y="854"/>
                  </a:lnTo>
                  <a:lnTo>
                    <a:pt x="505" y="854"/>
                  </a:lnTo>
                  <a:lnTo>
                    <a:pt x="534" y="854"/>
                  </a:lnTo>
                  <a:lnTo>
                    <a:pt x="552" y="854"/>
                  </a:lnTo>
                  <a:lnTo>
                    <a:pt x="581" y="854"/>
                  </a:lnTo>
                  <a:lnTo>
                    <a:pt x="610" y="854"/>
                  </a:lnTo>
                  <a:lnTo>
                    <a:pt x="627" y="854"/>
                  </a:lnTo>
                  <a:lnTo>
                    <a:pt x="656" y="844"/>
                  </a:lnTo>
                  <a:lnTo>
                    <a:pt x="685" y="844"/>
                  </a:lnTo>
                  <a:lnTo>
                    <a:pt x="703" y="844"/>
                  </a:lnTo>
                  <a:lnTo>
                    <a:pt x="732" y="844"/>
                  </a:lnTo>
                  <a:lnTo>
                    <a:pt x="761" y="833"/>
                  </a:lnTo>
                  <a:lnTo>
                    <a:pt x="778" y="833"/>
                  </a:lnTo>
                  <a:lnTo>
                    <a:pt x="807" y="833"/>
                  </a:lnTo>
                  <a:lnTo>
                    <a:pt x="819" y="833"/>
                  </a:lnTo>
                  <a:lnTo>
                    <a:pt x="848" y="823"/>
                  </a:lnTo>
                  <a:lnTo>
                    <a:pt x="877" y="823"/>
                  </a:lnTo>
                  <a:lnTo>
                    <a:pt x="889" y="812"/>
                  </a:lnTo>
                  <a:lnTo>
                    <a:pt x="918" y="812"/>
                  </a:lnTo>
                  <a:lnTo>
                    <a:pt x="947" y="802"/>
                  </a:lnTo>
                  <a:lnTo>
                    <a:pt x="959" y="802"/>
                  </a:lnTo>
                  <a:lnTo>
                    <a:pt x="988" y="791"/>
                  </a:lnTo>
                  <a:lnTo>
                    <a:pt x="1011" y="781"/>
                  </a:lnTo>
                  <a:lnTo>
                    <a:pt x="1022" y="781"/>
                  </a:lnTo>
                  <a:lnTo>
                    <a:pt x="1051" y="770"/>
                  </a:lnTo>
                  <a:lnTo>
                    <a:pt x="1063" y="770"/>
                  </a:lnTo>
                  <a:lnTo>
                    <a:pt x="1086" y="760"/>
                  </a:lnTo>
                  <a:lnTo>
                    <a:pt x="1110" y="749"/>
                  </a:lnTo>
                  <a:lnTo>
                    <a:pt x="1121" y="749"/>
                  </a:lnTo>
                  <a:lnTo>
                    <a:pt x="1144" y="738"/>
                  </a:lnTo>
                  <a:lnTo>
                    <a:pt x="1168" y="728"/>
                  </a:lnTo>
                  <a:lnTo>
                    <a:pt x="1173" y="717"/>
                  </a:lnTo>
                  <a:lnTo>
                    <a:pt x="1197" y="707"/>
                  </a:lnTo>
                  <a:lnTo>
                    <a:pt x="1214" y="696"/>
                  </a:lnTo>
                  <a:lnTo>
                    <a:pt x="1226" y="696"/>
                  </a:lnTo>
                  <a:lnTo>
                    <a:pt x="1243" y="686"/>
                  </a:lnTo>
                  <a:lnTo>
                    <a:pt x="1261" y="675"/>
                  </a:lnTo>
                  <a:lnTo>
                    <a:pt x="1266" y="665"/>
                  </a:lnTo>
                  <a:lnTo>
                    <a:pt x="1284" y="654"/>
                  </a:lnTo>
                  <a:lnTo>
                    <a:pt x="1295" y="644"/>
                  </a:lnTo>
                  <a:lnTo>
                    <a:pt x="1307" y="633"/>
                  </a:lnTo>
                  <a:lnTo>
                    <a:pt x="1325" y="622"/>
                  </a:lnTo>
                  <a:lnTo>
                    <a:pt x="1330" y="612"/>
                  </a:lnTo>
                  <a:lnTo>
                    <a:pt x="1342" y="601"/>
                  </a:lnTo>
                  <a:lnTo>
                    <a:pt x="1354" y="591"/>
                  </a:lnTo>
                  <a:lnTo>
                    <a:pt x="1359" y="580"/>
                  </a:lnTo>
                  <a:lnTo>
                    <a:pt x="1365" y="570"/>
                  </a:lnTo>
                  <a:lnTo>
                    <a:pt x="1377" y="559"/>
                  </a:lnTo>
                  <a:lnTo>
                    <a:pt x="1383" y="549"/>
                  </a:lnTo>
                  <a:lnTo>
                    <a:pt x="1388" y="538"/>
                  </a:lnTo>
                  <a:lnTo>
                    <a:pt x="1394" y="517"/>
                  </a:lnTo>
                  <a:lnTo>
                    <a:pt x="1400" y="496"/>
                  </a:lnTo>
                  <a:lnTo>
                    <a:pt x="1406" y="496"/>
                  </a:lnTo>
                  <a:lnTo>
                    <a:pt x="1406" y="475"/>
                  </a:lnTo>
                  <a:lnTo>
                    <a:pt x="1412" y="464"/>
                  </a:lnTo>
                  <a:lnTo>
                    <a:pt x="1412" y="454"/>
                  </a:lnTo>
                  <a:lnTo>
                    <a:pt x="1412" y="443"/>
                  </a:lnTo>
                  <a:lnTo>
                    <a:pt x="1412" y="0"/>
                  </a:lnTo>
                  <a:close/>
                </a:path>
              </a:pathLst>
            </a:custGeom>
            <a:solidFill>
              <a:srgbClr val="000080"/>
            </a:solidFill>
            <a:ln w="9525">
              <a:solidFill>
                <a:srgbClr val="0000FF"/>
              </a:solidFill>
              <a:round/>
              <a:headEnd/>
              <a:tailEnd/>
            </a:ln>
          </p:spPr>
          <p:txBody>
            <a:bodyPr/>
            <a:lstStyle/>
            <a:p>
              <a:endParaRPr lang="pt-BR"/>
            </a:p>
          </p:txBody>
        </p:sp>
        <p:sp>
          <p:nvSpPr>
            <p:cNvPr id="26" name="Freeform 12"/>
            <p:cNvSpPr>
              <a:spLocks/>
            </p:cNvSpPr>
            <p:nvPr/>
          </p:nvSpPr>
          <p:spPr bwMode="auto">
            <a:xfrm>
              <a:off x="3673" y="1501"/>
              <a:ext cx="1412" cy="822"/>
            </a:xfrm>
            <a:custGeom>
              <a:avLst/>
              <a:gdLst>
                <a:gd name="T0" fmla="*/ 581 w 1412"/>
                <a:gd name="T1" fmla="*/ 0 h 822"/>
                <a:gd name="T2" fmla="*/ 656 w 1412"/>
                <a:gd name="T3" fmla="*/ 0 h 822"/>
                <a:gd name="T4" fmla="*/ 732 w 1412"/>
                <a:gd name="T5" fmla="*/ 10 h 822"/>
                <a:gd name="T6" fmla="*/ 807 w 1412"/>
                <a:gd name="T7" fmla="*/ 21 h 822"/>
                <a:gd name="T8" fmla="*/ 877 w 1412"/>
                <a:gd name="T9" fmla="*/ 31 h 822"/>
                <a:gd name="T10" fmla="*/ 947 w 1412"/>
                <a:gd name="T11" fmla="*/ 42 h 822"/>
                <a:gd name="T12" fmla="*/ 1011 w 1412"/>
                <a:gd name="T13" fmla="*/ 63 h 822"/>
                <a:gd name="T14" fmla="*/ 1075 w 1412"/>
                <a:gd name="T15" fmla="*/ 84 h 822"/>
                <a:gd name="T16" fmla="*/ 1133 w 1412"/>
                <a:gd name="T17" fmla="*/ 105 h 822"/>
                <a:gd name="T18" fmla="*/ 1185 w 1412"/>
                <a:gd name="T19" fmla="*/ 137 h 822"/>
                <a:gd name="T20" fmla="*/ 1232 w 1412"/>
                <a:gd name="T21" fmla="*/ 158 h 822"/>
                <a:gd name="T22" fmla="*/ 1278 w 1412"/>
                <a:gd name="T23" fmla="*/ 190 h 822"/>
                <a:gd name="T24" fmla="*/ 1313 w 1412"/>
                <a:gd name="T25" fmla="*/ 221 h 822"/>
                <a:gd name="T26" fmla="*/ 1348 w 1412"/>
                <a:gd name="T27" fmla="*/ 253 h 822"/>
                <a:gd name="T28" fmla="*/ 1371 w 1412"/>
                <a:gd name="T29" fmla="*/ 284 h 822"/>
                <a:gd name="T30" fmla="*/ 1388 w 1412"/>
                <a:gd name="T31" fmla="*/ 327 h 822"/>
                <a:gd name="T32" fmla="*/ 1406 w 1412"/>
                <a:gd name="T33" fmla="*/ 358 h 822"/>
                <a:gd name="T34" fmla="*/ 1412 w 1412"/>
                <a:gd name="T35" fmla="*/ 390 h 822"/>
                <a:gd name="T36" fmla="*/ 1412 w 1412"/>
                <a:gd name="T37" fmla="*/ 422 h 822"/>
                <a:gd name="T38" fmla="*/ 1406 w 1412"/>
                <a:gd name="T39" fmla="*/ 464 h 822"/>
                <a:gd name="T40" fmla="*/ 1388 w 1412"/>
                <a:gd name="T41" fmla="*/ 495 h 822"/>
                <a:gd name="T42" fmla="*/ 1371 w 1412"/>
                <a:gd name="T43" fmla="*/ 527 h 822"/>
                <a:gd name="T44" fmla="*/ 1348 w 1412"/>
                <a:gd name="T45" fmla="*/ 559 h 822"/>
                <a:gd name="T46" fmla="*/ 1313 w 1412"/>
                <a:gd name="T47" fmla="*/ 590 h 822"/>
                <a:gd name="T48" fmla="*/ 1278 w 1412"/>
                <a:gd name="T49" fmla="*/ 622 h 822"/>
                <a:gd name="T50" fmla="*/ 1232 w 1412"/>
                <a:gd name="T51" fmla="*/ 654 h 822"/>
                <a:gd name="T52" fmla="*/ 1185 w 1412"/>
                <a:gd name="T53" fmla="*/ 685 h 822"/>
                <a:gd name="T54" fmla="*/ 1133 w 1412"/>
                <a:gd name="T55" fmla="*/ 706 h 822"/>
                <a:gd name="T56" fmla="*/ 1075 w 1412"/>
                <a:gd name="T57" fmla="*/ 728 h 822"/>
                <a:gd name="T58" fmla="*/ 1011 w 1412"/>
                <a:gd name="T59" fmla="*/ 749 h 822"/>
                <a:gd name="T60" fmla="*/ 947 w 1412"/>
                <a:gd name="T61" fmla="*/ 770 h 822"/>
                <a:gd name="T62" fmla="*/ 877 w 1412"/>
                <a:gd name="T63" fmla="*/ 791 h 822"/>
                <a:gd name="T64" fmla="*/ 807 w 1412"/>
                <a:gd name="T65" fmla="*/ 801 h 822"/>
                <a:gd name="T66" fmla="*/ 732 w 1412"/>
                <a:gd name="T67" fmla="*/ 812 h 822"/>
                <a:gd name="T68" fmla="*/ 656 w 1412"/>
                <a:gd name="T69" fmla="*/ 812 h 822"/>
                <a:gd name="T70" fmla="*/ 581 w 1412"/>
                <a:gd name="T71" fmla="*/ 822 h 822"/>
                <a:gd name="T72" fmla="*/ 505 w 1412"/>
                <a:gd name="T73" fmla="*/ 822 h 822"/>
                <a:gd name="T74" fmla="*/ 430 w 1412"/>
                <a:gd name="T75" fmla="*/ 812 h 822"/>
                <a:gd name="T76" fmla="*/ 354 w 1412"/>
                <a:gd name="T77" fmla="*/ 812 h 822"/>
                <a:gd name="T78" fmla="*/ 279 w 1412"/>
                <a:gd name="T79" fmla="*/ 801 h 822"/>
                <a:gd name="T80" fmla="*/ 221 w 1412"/>
                <a:gd name="T81" fmla="*/ 791 h 822"/>
                <a:gd name="T82" fmla="*/ 151 w 1412"/>
                <a:gd name="T83" fmla="*/ 780 h 822"/>
                <a:gd name="T84" fmla="*/ 87 w 1412"/>
                <a:gd name="T85" fmla="*/ 759 h 822"/>
                <a:gd name="T86" fmla="*/ 23 w 1412"/>
                <a:gd name="T87" fmla="*/ 738 h 822"/>
                <a:gd name="T88" fmla="*/ 534 w 1412"/>
                <a:gd name="T89" fmla="*/ 0 h 82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12"/>
                <a:gd name="T136" fmla="*/ 0 h 822"/>
                <a:gd name="T137" fmla="*/ 1412 w 1412"/>
                <a:gd name="T138" fmla="*/ 822 h 82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12" h="822">
                  <a:moveTo>
                    <a:pt x="534" y="0"/>
                  </a:moveTo>
                  <a:lnTo>
                    <a:pt x="569" y="0"/>
                  </a:lnTo>
                  <a:lnTo>
                    <a:pt x="581" y="0"/>
                  </a:lnTo>
                  <a:lnTo>
                    <a:pt x="610" y="0"/>
                  </a:lnTo>
                  <a:lnTo>
                    <a:pt x="645" y="0"/>
                  </a:lnTo>
                  <a:lnTo>
                    <a:pt x="656" y="0"/>
                  </a:lnTo>
                  <a:lnTo>
                    <a:pt x="685" y="0"/>
                  </a:lnTo>
                  <a:lnTo>
                    <a:pt x="720" y="10"/>
                  </a:lnTo>
                  <a:lnTo>
                    <a:pt x="732" y="10"/>
                  </a:lnTo>
                  <a:lnTo>
                    <a:pt x="761" y="10"/>
                  </a:lnTo>
                  <a:lnTo>
                    <a:pt x="790" y="10"/>
                  </a:lnTo>
                  <a:lnTo>
                    <a:pt x="807" y="21"/>
                  </a:lnTo>
                  <a:lnTo>
                    <a:pt x="837" y="21"/>
                  </a:lnTo>
                  <a:lnTo>
                    <a:pt x="848" y="21"/>
                  </a:lnTo>
                  <a:lnTo>
                    <a:pt x="877" y="31"/>
                  </a:lnTo>
                  <a:lnTo>
                    <a:pt x="906" y="31"/>
                  </a:lnTo>
                  <a:lnTo>
                    <a:pt x="918" y="42"/>
                  </a:lnTo>
                  <a:lnTo>
                    <a:pt x="947" y="42"/>
                  </a:lnTo>
                  <a:lnTo>
                    <a:pt x="976" y="52"/>
                  </a:lnTo>
                  <a:lnTo>
                    <a:pt x="988" y="52"/>
                  </a:lnTo>
                  <a:lnTo>
                    <a:pt x="1011" y="63"/>
                  </a:lnTo>
                  <a:lnTo>
                    <a:pt x="1040" y="74"/>
                  </a:lnTo>
                  <a:lnTo>
                    <a:pt x="1051" y="74"/>
                  </a:lnTo>
                  <a:lnTo>
                    <a:pt x="1075" y="84"/>
                  </a:lnTo>
                  <a:lnTo>
                    <a:pt x="1098" y="95"/>
                  </a:lnTo>
                  <a:lnTo>
                    <a:pt x="1110" y="95"/>
                  </a:lnTo>
                  <a:lnTo>
                    <a:pt x="1133" y="105"/>
                  </a:lnTo>
                  <a:lnTo>
                    <a:pt x="1156" y="116"/>
                  </a:lnTo>
                  <a:lnTo>
                    <a:pt x="1168" y="126"/>
                  </a:lnTo>
                  <a:lnTo>
                    <a:pt x="1185" y="137"/>
                  </a:lnTo>
                  <a:lnTo>
                    <a:pt x="1208" y="147"/>
                  </a:lnTo>
                  <a:lnTo>
                    <a:pt x="1214" y="147"/>
                  </a:lnTo>
                  <a:lnTo>
                    <a:pt x="1232" y="158"/>
                  </a:lnTo>
                  <a:lnTo>
                    <a:pt x="1255" y="168"/>
                  </a:lnTo>
                  <a:lnTo>
                    <a:pt x="1261" y="179"/>
                  </a:lnTo>
                  <a:lnTo>
                    <a:pt x="1278" y="190"/>
                  </a:lnTo>
                  <a:lnTo>
                    <a:pt x="1284" y="200"/>
                  </a:lnTo>
                  <a:lnTo>
                    <a:pt x="1301" y="211"/>
                  </a:lnTo>
                  <a:lnTo>
                    <a:pt x="1313" y="221"/>
                  </a:lnTo>
                  <a:lnTo>
                    <a:pt x="1325" y="232"/>
                  </a:lnTo>
                  <a:lnTo>
                    <a:pt x="1336" y="242"/>
                  </a:lnTo>
                  <a:lnTo>
                    <a:pt x="1348" y="253"/>
                  </a:lnTo>
                  <a:lnTo>
                    <a:pt x="1354" y="263"/>
                  </a:lnTo>
                  <a:lnTo>
                    <a:pt x="1365" y="274"/>
                  </a:lnTo>
                  <a:lnTo>
                    <a:pt x="1371" y="284"/>
                  </a:lnTo>
                  <a:lnTo>
                    <a:pt x="1377" y="295"/>
                  </a:lnTo>
                  <a:lnTo>
                    <a:pt x="1383" y="306"/>
                  </a:lnTo>
                  <a:lnTo>
                    <a:pt x="1388" y="327"/>
                  </a:lnTo>
                  <a:lnTo>
                    <a:pt x="1394" y="327"/>
                  </a:lnTo>
                  <a:lnTo>
                    <a:pt x="1400" y="348"/>
                  </a:lnTo>
                  <a:lnTo>
                    <a:pt x="1406" y="358"/>
                  </a:lnTo>
                  <a:lnTo>
                    <a:pt x="1406" y="369"/>
                  </a:lnTo>
                  <a:lnTo>
                    <a:pt x="1406" y="379"/>
                  </a:lnTo>
                  <a:lnTo>
                    <a:pt x="1412" y="390"/>
                  </a:lnTo>
                  <a:lnTo>
                    <a:pt x="1412" y="401"/>
                  </a:lnTo>
                  <a:lnTo>
                    <a:pt x="1412" y="411"/>
                  </a:lnTo>
                  <a:lnTo>
                    <a:pt x="1412" y="422"/>
                  </a:lnTo>
                  <a:lnTo>
                    <a:pt x="1406" y="432"/>
                  </a:lnTo>
                  <a:lnTo>
                    <a:pt x="1406" y="453"/>
                  </a:lnTo>
                  <a:lnTo>
                    <a:pt x="1406" y="464"/>
                  </a:lnTo>
                  <a:lnTo>
                    <a:pt x="1400" y="474"/>
                  </a:lnTo>
                  <a:lnTo>
                    <a:pt x="1394" y="485"/>
                  </a:lnTo>
                  <a:lnTo>
                    <a:pt x="1388" y="495"/>
                  </a:lnTo>
                  <a:lnTo>
                    <a:pt x="1383" y="506"/>
                  </a:lnTo>
                  <a:lnTo>
                    <a:pt x="1377" y="527"/>
                  </a:lnTo>
                  <a:lnTo>
                    <a:pt x="1371" y="527"/>
                  </a:lnTo>
                  <a:lnTo>
                    <a:pt x="1365" y="538"/>
                  </a:lnTo>
                  <a:lnTo>
                    <a:pt x="1354" y="559"/>
                  </a:lnTo>
                  <a:lnTo>
                    <a:pt x="1348" y="559"/>
                  </a:lnTo>
                  <a:lnTo>
                    <a:pt x="1336" y="580"/>
                  </a:lnTo>
                  <a:lnTo>
                    <a:pt x="1325" y="590"/>
                  </a:lnTo>
                  <a:lnTo>
                    <a:pt x="1313" y="590"/>
                  </a:lnTo>
                  <a:lnTo>
                    <a:pt x="1301" y="611"/>
                  </a:lnTo>
                  <a:lnTo>
                    <a:pt x="1284" y="622"/>
                  </a:lnTo>
                  <a:lnTo>
                    <a:pt x="1278" y="622"/>
                  </a:lnTo>
                  <a:lnTo>
                    <a:pt x="1261" y="643"/>
                  </a:lnTo>
                  <a:lnTo>
                    <a:pt x="1243" y="654"/>
                  </a:lnTo>
                  <a:lnTo>
                    <a:pt x="1232" y="654"/>
                  </a:lnTo>
                  <a:lnTo>
                    <a:pt x="1214" y="664"/>
                  </a:lnTo>
                  <a:lnTo>
                    <a:pt x="1208" y="675"/>
                  </a:lnTo>
                  <a:lnTo>
                    <a:pt x="1185" y="685"/>
                  </a:lnTo>
                  <a:lnTo>
                    <a:pt x="1168" y="696"/>
                  </a:lnTo>
                  <a:lnTo>
                    <a:pt x="1156" y="696"/>
                  </a:lnTo>
                  <a:lnTo>
                    <a:pt x="1133" y="706"/>
                  </a:lnTo>
                  <a:lnTo>
                    <a:pt x="1110" y="717"/>
                  </a:lnTo>
                  <a:lnTo>
                    <a:pt x="1098" y="728"/>
                  </a:lnTo>
                  <a:lnTo>
                    <a:pt x="1075" y="728"/>
                  </a:lnTo>
                  <a:lnTo>
                    <a:pt x="1051" y="738"/>
                  </a:lnTo>
                  <a:lnTo>
                    <a:pt x="1040" y="749"/>
                  </a:lnTo>
                  <a:lnTo>
                    <a:pt x="1011" y="749"/>
                  </a:lnTo>
                  <a:lnTo>
                    <a:pt x="988" y="759"/>
                  </a:lnTo>
                  <a:lnTo>
                    <a:pt x="976" y="770"/>
                  </a:lnTo>
                  <a:lnTo>
                    <a:pt x="947" y="770"/>
                  </a:lnTo>
                  <a:lnTo>
                    <a:pt x="918" y="780"/>
                  </a:lnTo>
                  <a:lnTo>
                    <a:pt x="906" y="780"/>
                  </a:lnTo>
                  <a:lnTo>
                    <a:pt x="877" y="791"/>
                  </a:lnTo>
                  <a:lnTo>
                    <a:pt x="848" y="791"/>
                  </a:lnTo>
                  <a:lnTo>
                    <a:pt x="837" y="791"/>
                  </a:lnTo>
                  <a:lnTo>
                    <a:pt x="807" y="801"/>
                  </a:lnTo>
                  <a:lnTo>
                    <a:pt x="778" y="801"/>
                  </a:lnTo>
                  <a:lnTo>
                    <a:pt x="761" y="801"/>
                  </a:lnTo>
                  <a:lnTo>
                    <a:pt x="732" y="812"/>
                  </a:lnTo>
                  <a:lnTo>
                    <a:pt x="720" y="812"/>
                  </a:lnTo>
                  <a:lnTo>
                    <a:pt x="685" y="812"/>
                  </a:lnTo>
                  <a:lnTo>
                    <a:pt x="656" y="812"/>
                  </a:lnTo>
                  <a:lnTo>
                    <a:pt x="645" y="812"/>
                  </a:lnTo>
                  <a:lnTo>
                    <a:pt x="610" y="822"/>
                  </a:lnTo>
                  <a:lnTo>
                    <a:pt x="581" y="822"/>
                  </a:lnTo>
                  <a:lnTo>
                    <a:pt x="569" y="822"/>
                  </a:lnTo>
                  <a:lnTo>
                    <a:pt x="534" y="822"/>
                  </a:lnTo>
                  <a:lnTo>
                    <a:pt x="505" y="822"/>
                  </a:lnTo>
                  <a:lnTo>
                    <a:pt x="488" y="822"/>
                  </a:lnTo>
                  <a:lnTo>
                    <a:pt x="459" y="822"/>
                  </a:lnTo>
                  <a:lnTo>
                    <a:pt x="430" y="812"/>
                  </a:lnTo>
                  <a:lnTo>
                    <a:pt x="412" y="812"/>
                  </a:lnTo>
                  <a:lnTo>
                    <a:pt x="383" y="812"/>
                  </a:lnTo>
                  <a:lnTo>
                    <a:pt x="354" y="812"/>
                  </a:lnTo>
                  <a:lnTo>
                    <a:pt x="337" y="812"/>
                  </a:lnTo>
                  <a:lnTo>
                    <a:pt x="308" y="801"/>
                  </a:lnTo>
                  <a:lnTo>
                    <a:pt x="279" y="801"/>
                  </a:lnTo>
                  <a:lnTo>
                    <a:pt x="267" y="801"/>
                  </a:lnTo>
                  <a:lnTo>
                    <a:pt x="238" y="791"/>
                  </a:lnTo>
                  <a:lnTo>
                    <a:pt x="221" y="791"/>
                  </a:lnTo>
                  <a:lnTo>
                    <a:pt x="192" y="791"/>
                  </a:lnTo>
                  <a:lnTo>
                    <a:pt x="168" y="780"/>
                  </a:lnTo>
                  <a:lnTo>
                    <a:pt x="151" y="780"/>
                  </a:lnTo>
                  <a:lnTo>
                    <a:pt x="128" y="770"/>
                  </a:lnTo>
                  <a:lnTo>
                    <a:pt x="99" y="770"/>
                  </a:lnTo>
                  <a:lnTo>
                    <a:pt x="87" y="759"/>
                  </a:lnTo>
                  <a:lnTo>
                    <a:pt x="58" y="749"/>
                  </a:lnTo>
                  <a:lnTo>
                    <a:pt x="35" y="749"/>
                  </a:lnTo>
                  <a:lnTo>
                    <a:pt x="23" y="738"/>
                  </a:lnTo>
                  <a:lnTo>
                    <a:pt x="0" y="728"/>
                  </a:lnTo>
                  <a:lnTo>
                    <a:pt x="534" y="411"/>
                  </a:lnTo>
                  <a:lnTo>
                    <a:pt x="534" y="0"/>
                  </a:lnTo>
                  <a:close/>
                </a:path>
              </a:pathLst>
            </a:custGeom>
            <a:solidFill>
              <a:srgbClr val="0000FF"/>
            </a:solidFill>
            <a:ln w="9525">
              <a:solidFill>
                <a:srgbClr val="0000FF"/>
              </a:solidFill>
              <a:round/>
              <a:headEnd/>
              <a:tailEnd/>
            </a:ln>
          </p:spPr>
          <p:txBody>
            <a:bodyPr/>
            <a:lstStyle/>
            <a:p>
              <a:endParaRPr lang="pt-BR"/>
            </a:p>
          </p:txBody>
        </p:sp>
        <p:sp>
          <p:nvSpPr>
            <p:cNvPr id="27" name="Rectangle 13"/>
            <p:cNvSpPr>
              <a:spLocks noChangeArrowheads="1"/>
            </p:cNvSpPr>
            <p:nvPr/>
          </p:nvSpPr>
          <p:spPr bwMode="auto">
            <a:xfrm>
              <a:off x="3075" y="1396"/>
              <a:ext cx="685" cy="195"/>
            </a:xfrm>
            <a:prstGeom prst="rect">
              <a:avLst/>
            </a:prstGeom>
            <a:noFill/>
            <a:ln w="9525">
              <a:noFill/>
              <a:miter lim="800000"/>
              <a:headEnd/>
              <a:tailEnd/>
            </a:ln>
          </p:spPr>
          <p:txBody>
            <a:bodyPr wrap="none" lIns="0" tIns="0" rIns="0" bIns="0">
              <a:spAutoFit/>
            </a:bodyPr>
            <a:lstStyle/>
            <a:p>
              <a:pPr marL="342900" indent="-342900"/>
              <a:r>
                <a:rPr lang="pt-BR" sz="2000">
                  <a:solidFill>
                    <a:srgbClr val="000000"/>
                  </a:solidFill>
                </a:rPr>
                <a:t>107 km</a:t>
              </a:r>
              <a:r>
                <a:rPr lang="pt-BR" sz="2000" baseline="30000">
                  <a:solidFill>
                    <a:srgbClr val="000000"/>
                  </a:solidFill>
                </a:rPr>
                <a:t>2</a:t>
              </a:r>
              <a:endParaRPr lang="pt-BR" baseline="30000"/>
            </a:p>
          </p:txBody>
        </p:sp>
        <p:sp>
          <p:nvSpPr>
            <p:cNvPr id="28" name="Rectangle 15"/>
            <p:cNvSpPr>
              <a:spLocks noChangeArrowheads="1"/>
            </p:cNvSpPr>
            <p:nvPr/>
          </p:nvSpPr>
          <p:spPr bwMode="auto">
            <a:xfrm>
              <a:off x="4967" y="2524"/>
              <a:ext cx="828" cy="195"/>
            </a:xfrm>
            <a:prstGeom prst="rect">
              <a:avLst/>
            </a:prstGeom>
            <a:noFill/>
            <a:ln w="9525">
              <a:noFill/>
              <a:miter lim="800000"/>
              <a:headEnd/>
              <a:tailEnd/>
            </a:ln>
          </p:spPr>
          <p:txBody>
            <a:bodyPr lIns="0" tIns="0" rIns="0" bIns="0">
              <a:spAutoFit/>
            </a:bodyPr>
            <a:lstStyle/>
            <a:p>
              <a:pPr marL="342900" indent="-342900"/>
              <a:r>
                <a:rPr lang="pt-BR" sz="2000">
                  <a:solidFill>
                    <a:srgbClr val="000000"/>
                  </a:solidFill>
                </a:rPr>
                <a:t>164 km</a:t>
              </a:r>
              <a:r>
                <a:rPr lang="pt-BR" sz="2000" baseline="30000">
                  <a:solidFill>
                    <a:srgbClr val="000000"/>
                  </a:solidFill>
                </a:rPr>
                <a:t>2</a:t>
              </a:r>
              <a:endParaRPr lang="pt-BR" baseline="30000"/>
            </a:p>
          </p:txBody>
        </p:sp>
        <p:sp>
          <p:nvSpPr>
            <p:cNvPr id="29" name="Rectangle 17"/>
            <p:cNvSpPr>
              <a:spLocks noChangeArrowheads="1"/>
            </p:cNvSpPr>
            <p:nvPr/>
          </p:nvSpPr>
          <p:spPr bwMode="auto">
            <a:xfrm>
              <a:off x="3243" y="2935"/>
              <a:ext cx="2096" cy="306"/>
            </a:xfrm>
            <a:prstGeom prst="rect">
              <a:avLst/>
            </a:prstGeom>
            <a:solidFill>
              <a:srgbClr val="FFFFFF"/>
            </a:solidFill>
            <a:ln w="9525">
              <a:noFill/>
              <a:miter lim="800000"/>
              <a:headEnd/>
              <a:tailEnd/>
            </a:ln>
          </p:spPr>
          <p:txBody>
            <a:bodyPr/>
            <a:lstStyle/>
            <a:p>
              <a:endParaRPr lang="pt-BR"/>
            </a:p>
          </p:txBody>
        </p:sp>
        <p:sp>
          <p:nvSpPr>
            <p:cNvPr id="30" name="Rectangle 18"/>
            <p:cNvSpPr>
              <a:spLocks noChangeArrowheads="1"/>
            </p:cNvSpPr>
            <p:nvPr/>
          </p:nvSpPr>
          <p:spPr bwMode="auto">
            <a:xfrm>
              <a:off x="3313" y="2988"/>
              <a:ext cx="64" cy="116"/>
            </a:xfrm>
            <a:prstGeom prst="rect">
              <a:avLst/>
            </a:prstGeom>
            <a:solidFill>
              <a:srgbClr val="0000FF"/>
            </a:solidFill>
            <a:ln w="9525">
              <a:solidFill>
                <a:srgbClr val="0000FF"/>
              </a:solidFill>
              <a:miter lim="800000"/>
              <a:headEnd/>
              <a:tailEnd/>
            </a:ln>
          </p:spPr>
          <p:txBody>
            <a:bodyPr/>
            <a:lstStyle/>
            <a:p>
              <a:endParaRPr lang="pt-BR"/>
            </a:p>
          </p:txBody>
        </p:sp>
        <p:sp>
          <p:nvSpPr>
            <p:cNvPr id="31" name="Rectangle 19"/>
            <p:cNvSpPr>
              <a:spLocks noChangeArrowheads="1"/>
            </p:cNvSpPr>
            <p:nvPr/>
          </p:nvSpPr>
          <p:spPr bwMode="auto">
            <a:xfrm>
              <a:off x="3417" y="2976"/>
              <a:ext cx="765" cy="163"/>
            </a:xfrm>
            <a:prstGeom prst="rect">
              <a:avLst/>
            </a:prstGeom>
            <a:noFill/>
            <a:ln w="9525">
              <a:noFill/>
              <a:miter lim="800000"/>
              <a:headEnd/>
              <a:tailEnd/>
            </a:ln>
          </p:spPr>
          <p:txBody>
            <a:bodyPr wrap="none" lIns="0" tIns="0" rIns="0" bIns="0">
              <a:spAutoFit/>
            </a:bodyPr>
            <a:lstStyle/>
            <a:p>
              <a:pPr marL="342900" indent="-342900"/>
              <a:r>
                <a:rPr lang="pt-BR" sz="1700">
                  <a:solidFill>
                    <a:srgbClr val="000000"/>
                  </a:solidFill>
                </a:rPr>
                <a:t>calha do rio</a:t>
              </a:r>
              <a:endParaRPr lang="pt-BR" sz="1200"/>
            </a:p>
          </p:txBody>
        </p:sp>
        <p:sp>
          <p:nvSpPr>
            <p:cNvPr id="32" name="Rectangle 20"/>
            <p:cNvSpPr>
              <a:spLocks noChangeArrowheads="1"/>
            </p:cNvSpPr>
            <p:nvPr/>
          </p:nvSpPr>
          <p:spPr bwMode="auto">
            <a:xfrm>
              <a:off x="4281" y="2988"/>
              <a:ext cx="63" cy="116"/>
            </a:xfrm>
            <a:prstGeom prst="rect">
              <a:avLst/>
            </a:prstGeom>
            <a:solidFill>
              <a:srgbClr val="00FFFF"/>
            </a:solidFill>
            <a:ln w="9525">
              <a:solidFill>
                <a:srgbClr val="00FFFF"/>
              </a:solidFill>
              <a:miter lim="800000"/>
              <a:headEnd/>
              <a:tailEnd/>
            </a:ln>
          </p:spPr>
          <p:txBody>
            <a:bodyPr/>
            <a:lstStyle/>
            <a:p>
              <a:endParaRPr lang="pt-BR"/>
            </a:p>
          </p:txBody>
        </p:sp>
        <p:sp>
          <p:nvSpPr>
            <p:cNvPr id="33" name="Rectangle 21"/>
            <p:cNvSpPr>
              <a:spLocks noChangeArrowheads="1"/>
            </p:cNvSpPr>
            <p:nvPr/>
          </p:nvSpPr>
          <p:spPr bwMode="auto">
            <a:xfrm>
              <a:off x="4399" y="2976"/>
              <a:ext cx="1202" cy="154"/>
            </a:xfrm>
            <a:prstGeom prst="rect">
              <a:avLst/>
            </a:prstGeom>
            <a:noFill/>
            <a:ln w="9525">
              <a:noFill/>
              <a:miter lim="800000"/>
              <a:headEnd/>
              <a:tailEnd/>
            </a:ln>
          </p:spPr>
          <p:txBody>
            <a:bodyPr wrap="none" lIns="0" tIns="0" rIns="0" bIns="0">
              <a:spAutoFit/>
            </a:bodyPr>
            <a:lstStyle/>
            <a:p>
              <a:pPr marL="342900" indent="-342900"/>
              <a:r>
                <a:rPr lang="pt-BR" sz="1600">
                  <a:solidFill>
                    <a:srgbClr val="000000"/>
                  </a:solidFill>
                </a:rPr>
                <a:t>área a ser inundada</a:t>
              </a:r>
              <a:endParaRPr lang="pt-BR" sz="1600"/>
            </a:p>
          </p:txBody>
        </p:sp>
        <p:sp>
          <p:nvSpPr>
            <p:cNvPr id="34" name="Rectangle 22"/>
            <p:cNvSpPr>
              <a:spLocks noChangeArrowheads="1"/>
            </p:cNvSpPr>
            <p:nvPr/>
          </p:nvSpPr>
          <p:spPr bwMode="auto">
            <a:xfrm>
              <a:off x="3414" y="921"/>
              <a:ext cx="2160" cy="176"/>
            </a:xfrm>
            <a:prstGeom prst="rect">
              <a:avLst/>
            </a:prstGeom>
            <a:noFill/>
            <a:ln w="9525">
              <a:noFill/>
              <a:miter lim="800000"/>
              <a:headEnd/>
              <a:tailEnd/>
            </a:ln>
          </p:spPr>
          <p:txBody>
            <a:bodyPr wrap="none" lIns="0" tIns="0" rIns="0" bIns="0">
              <a:spAutoFit/>
            </a:bodyPr>
            <a:lstStyle/>
            <a:p>
              <a:pPr marL="342900" indent="-342900">
                <a:defRPr/>
              </a:pPr>
              <a:r>
                <a:rPr lang="pt-BR" dirty="0">
                  <a:solidFill>
                    <a:srgbClr val="000000"/>
                  </a:solidFill>
                  <a:effectLst>
                    <a:outerShdw blurRad="38100" dist="38100" dir="2700000" algn="tl">
                      <a:srgbClr val="FFFFFF"/>
                    </a:outerShdw>
                  </a:effectLst>
                </a:rPr>
                <a:t>AHE Santo Antônio: 271 km</a:t>
              </a:r>
              <a:r>
                <a:rPr lang="pt-BR" baseline="30000" dirty="0">
                  <a:solidFill>
                    <a:srgbClr val="000000"/>
                  </a:solidFill>
                  <a:effectLst>
                    <a:outerShdw blurRad="38100" dist="38100" dir="2700000" algn="tl">
                      <a:srgbClr val="FFFFFF"/>
                    </a:outerShdw>
                  </a:effectLst>
                </a:rPr>
                <a:t>2</a:t>
              </a:r>
              <a:endParaRPr lang="pt-BR" baseline="30000" dirty="0">
                <a:effectLst>
                  <a:outerShdw blurRad="38100" dist="38100" dir="2700000" algn="tl">
                    <a:srgbClr val="000000"/>
                  </a:outerShdw>
                </a:effectLst>
              </a:endParaRPr>
            </a:p>
          </p:txBody>
        </p:sp>
        <p:sp>
          <p:nvSpPr>
            <p:cNvPr id="35" name="Rectangle 24"/>
            <p:cNvSpPr>
              <a:spLocks noChangeArrowheads="1"/>
            </p:cNvSpPr>
            <p:nvPr/>
          </p:nvSpPr>
          <p:spPr bwMode="auto">
            <a:xfrm>
              <a:off x="4438" y="1870"/>
              <a:ext cx="394" cy="205"/>
            </a:xfrm>
            <a:prstGeom prst="rect">
              <a:avLst/>
            </a:prstGeom>
            <a:noFill/>
            <a:ln w="9525">
              <a:noFill/>
              <a:miter lim="800000"/>
              <a:headEnd/>
              <a:tailEnd/>
            </a:ln>
          </p:spPr>
          <p:txBody>
            <a:bodyPr wrap="none" lIns="0" tIns="0" rIns="0" bIns="0">
              <a:spAutoFit/>
            </a:bodyPr>
            <a:lstStyle/>
            <a:p>
              <a:pPr marL="342900" indent="-342900"/>
              <a:r>
                <a:rPr lang="pt-BR" sz="2100" b="1">
                  <a:solidFill>
                    <a:schemeClr val="bg1"/>
                  </a:solidFill>
                </a:rPr>
                <a:t>61%</a:t>
              </a:r>
              <a:endParaRPr lang="pt-BR" b="1">
                <a:solidFill>
                  <a:schemeClr val="bg1"/>
                </a:solidFill>
              </a:endParaRPr>
            </a:p>
          </p:txBody>
        </p:sp>
        <p:sp>
          <p:nvSpPr>
            <p:cNvPr id="36" name="Rectangle 25"/>
            <p:cNvSpPr>
              <a:spLocks noChangeArrowheads="1"/>
            </p:cNvSpPr>
            <p:nvPr/>
          </p:nvSpPr>
          <p:spPr bwMode="auto">
            <a:xfrm>
              <a:off x="3582" y="1737"/>
              <a:ext cx="394" cy="205"/>
            </a:xfrm>
            <a:prstGeom prst="rect">
              <a:avLst/>
            </a:prstGeom>
            <a:noFill/>
            <a:ln w="9525">
              <a:noFill/>
              <a:miter lim="800000"/>
              <a:headEnd/>
              <a:tailEnd/>
            </a:ln>
          </p:spPr>
          <p:txBody>
            <a:bodyPr wrap="none" lIns="0" tIns="0" rIns="0" bIns="0">
              <a:spAutoFit/>
            </a:bodyPr>
            <a:lstStyle/>
            <a:p>
              <a:pPr marL="342900" indent="-342900"/>
              <a:r>
                <a:rPr lang="pt-BR" sz="2100" b="1">
                  <a:solidFill>
                    <a:srgbClr val="000000"/>
                  </a:solidFill>
                </a:rPr>
                <a:t>39%</a:t>
              </a:r>
              <a:endParaRPr lang="pt-BR" b="1"/>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dissolve">
                                      <p:cBhvr>
                                        <p:cTn id="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79_Rafa"/>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pSp>
        <p:nvGrpSpPr>
          <p:cNvPr id="2" name="Group 33"/>
          <p:cNvGrpSpPr>
            <a:grpSpLocks/>
          </p:cNvGrpSpPr>
          <p:nvPr/>
        </p:nvGrpSpPr>
        <p:grpSpPr bwMode="auto">
          <a:xfrm>
            <a:off x="398787" y="1928913"/>
            <a:ext cx="5602537" cy="2759064"/>
            <a:chOff x="21" y="1765"/>
            <a:chExt cx="3320" cy="2833"/>
          </a:xfrm>
        </p:grpSpPr>
        <p:sp>
          <p:nvSpPr>
            <p:cNvPr id="21" name="Retângulo de cantos arredondados 20"/>
            <p:cNvSpPr>
              <a:spLocks noChangeArrowheads="1"/>
            </p:cNvSpPr>
            <p:nvPr/>
          </p:nvSpPr>
          <p:spPr bwMode="auto">
            <a:xfrm>
              <a:off x="21" y="1765"/>
              <a:ext cx="3320" cy="2833"/>
            </a:xfrm>
            <a:prstGeom prst="roundRect">
              <a:avLst>
                <a:gd name="adj" fmla="val 0"/>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20" name="Retângulo de cantos arredondados 19"/>
            <p:cNvSpPr>
              <a:spLocks noChangeArrowheads="1"/>
            </p:cNvSpPr>
            <p:nvPr/>
          </p:nvSpPr>
          <p:spPr bwMode="auto">
            <a:xfrm>
              <a:off x="113" y="1981"/>
              <a:ext cx="3179" cy="2378"/>
            </a:xfrm>
            <a:prstGeom prst="roundRect">
              <a:avLst>
                <a:gd name="adj" fmla="val 2264"/>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grpSp>
      <p:sp>
        <p:nvSpPr>
          <p:cNvPr id="12290" name="Espaço Reservado para Conteúdo 2"/>
          <p:cNvSpPr>
            <a:spLocks noGrp="1"/>
          </p:cNvSpPr>
          <p:nvPr>
            <p:ph sz="quarter" idx="4294967295"/>
          </p:nvPr>
        </p:nvSpPr>
        <p:spPr bwMode="auto">
          <a:xfrm>
            <a:off x="706438" y="2406650"/>
            <a:ext cx="6496050" cy="1661993"/>
          </a:xfrm>
          <a:prstGeom prst="rect">
            <a:avLst/>
          </a:prstGeom>
          <a:noFill/>
          <a:ln algn="ctr">
            <a:miter lim="800000"/>
            <a:headEnd/>
            <a:tailEnd/>
          </a:ln>
        </p:spPr>
        <p:txBody>
          <a:bodyPr wrap="square" lIns="0" tIns="0" rIns="0" bIns="0">
            <a:spAutoFit/>
          </a:bodyPr>
          <a:lstStyle/>
          <a:p>
            <a:pPr marL="0" indent="0" eaLnBrk="1" hangingPunct="1">
              <a:lnSpc>
                <a:spcPct val="150000"/>
              </a:lnSpc>
              <a:spcBef>
                <a:spcPct val="45000"/>
              </a:spcBef>
              <a:buFontTx/>
              <a:buNone/>
            </a:pPr>
            <a:r>
              <a:rPr lang="pt-BR" sz="2000" dirty="0" smtClean="0">
                <a:latin typeface="Arial" charset="0"/>
                <a:cs typeface="Arial" charset="0"/>
              </a:rPr>
              <a:t>Comprimento do reservatório - </a:t>
            </a:r>
            <a:r>
              <a:rPr lang="pt-BR" sz="2000" dirty="0" smtClean="0">
                <a:solidFill>
                  <a:srgbClr val="00709E"/>
                </a:solidFill>
                <a:latin typeface="Arial" charset="0"/>
                <a:cs typeface="Arial" charset="0"/>
              </a:rPr>
              <a:t>110 Km</a:t>
            </a:r>
          </a:p>
          <a:p>
            <a:pPr marL="0" indent="0" eaLnBrk="1" hangingPunct="1">
              <a:lnSpc>
                <a:spcPct val="150000"/>
              </a:lnSpc>
              <a:spcBef>
                <a:spcPct val="45000"/>
              </a:spcBef>
              <a:buFontTx/>
              <a:buNone/>
            </a:pPr>
            <a:r>
              <a:rPr lang="en-US" sz="2000" dirty="0" err="1" smtClean="0">
                <a:latin typeface="Arial" charset="0"/>
                <a:cs typeface="Arial" charset="0"/>
              </a:rPr>
              <a:t>Cota</a:t>
            </a:r>
            <a:r>
              <a:rPr lang="en-US" sz="2000" dirty="0" smtClean="0">
                <a:latin typeface="Arial" charset="0"/>
                <a:cs typeface="Arial" charset="0"/>
              </a:rPr>
              <a:t> </a:t>
            </a:r>
            <a:r>
              <a:rPr lang="en-US" sz="2000" dirty="0" err="1" smtClean="0">
                <a:latin typeface="Arial" charset="0"/>
                <a:cs typeface="Arial" charset="0"/>
              </a:rPr>
              <a:t>máxima</a:t>
            </a:r>
            <a:r>
              <a:rPr lang="en-US" sz="2000" dirty="0" smtClean="0">
                <a:latin typeface="Arial" charset="0"/>
                <a:cs typeface="Arial" charset="0"/>
              </a:rPr>
              <a:t> normal de </a:t>
            </a:r>
            <a:r>
              <a:rPr lang="en-US" sz="2000" dirty="0" err="1" smtClean="0">
                <a:latin typeface="Arial" charset="0"/>
                <a:cs typeface="Arial" charset="0"/>
              </a:rPr>
              <a:t>operação</a:t>
            </a:r>
            <a:r>
              <a:rPr lang="en-US" sz="2000" dirty="0" smtClean="0">
                <a:latin typeface="Arial" charset="0"/>
                <a:cs typeface="Arial" charset="0"/>
              </a:rPr>
              <a:t> - </a:t>
            </a:r>
            <a:r>
              <a:rPr lang="en-US" sz="2000" dirty="0" smtClean="0">
                <a:solidFill>
                  <a:srgbClr val="00709E"/>
                </a:solidFill>
                <a:latin typeface="Arial" charset="0"/>
                <a:cs typeface="Arial" charset="0"/>
              </a:rPr>
              <a:t>70m</a:t>
            </a:r>
          </a:p>
          <a:p>
            <a:pPr marL="0" indent="0" eaLnBrk="1" hangingPunct="1">
              <a:lnSpc>
                <a:spcPct val="150000"/>
              </a:lnSpc>
              <a:spcBef>
                <a:spcPct val="45000"/>
              </a:spcBef>
              <a:buFontTx/>
              <a:buNone/>
            </a:pPr>
            <a:r>
              <a:rPr lang="en-US" sz="2000" dirty="0" smtClean="0">
                <a:latin typeface="Arial" charset="0"/>
                <a:cs typeface="Arial" charset="0"/>
              </a:rPr>
              <a:t>Tempo de </a:t>
            </a:r>
            <a:r>
              <a:rPr lang="en-US" sz="2000" dirty="0" err="1" smtClean="0">
                <a:latin typeface="Arial" charset="0"/>
                <a:cs typeface="Arial" charset="0"/>
              </a:rPr>
              <a:t>residência</a:t>
            </a:r>
            <a:r>
              <a:rPr lang="en-US" sz="2000" dirty="0" smtClean="0">
                <a:latin typeface="Arial" charset="0"/>
                <a:cs typeface="Arial" charset="0"/>
              </a:rPr>
              <a:t> </a:t>
            </a:r>
            <a:r>
              <a:rPr lang="en-US" sz="2000" dirty="0" err="1" smtClean="0">
                <a:latin typeface="Arial" charset="0"/>
                <a:cs typeface="Arial" charset="0"/>
              </a:rPr>
              <a:t>hidráulica</a:t>
            </a:r>
            <a:r>
              <a:rPr lang="en-US" sz="2000" dirty="0" smtClean="0">
                <a:latin typeface="Arial" charset="0"/>
                <a:cs typeface="Arial" charset="0"/>
              </a:rPr>
              <a:t> - </a:t>
            </a:r>
            <a:r>
              <a:rPr lang="en-US" sz="2000" dirty="0" smtClean="0">
                <a:solidFill>
                  <a:srgbClr val="00709E"/>
                </a:solidFill>
                <a:latin typeface="Arial" charset="0"/>
                <a:cs typeface="Arial" charset="0"/>
              </a:rPr>
              <a:t>1 a 20 </a:t>
            </a:r>
            <a:r>
              <a:rPr lang="en-US" sz="2000" dirty="0" err="1" smtClean="0">
                <a:solidFill>
                  <a:srgbClr val="00709E"/>
                </a:solidFill>
                <a:latin typeface="Arial" charset="0"/>
                <a:cs typeface="Arial" charset="0"/>
              </a:rPr>
              <a:t>dias</a:t>
            </a:r>
            <a:endParaRPr lang="en-US" sz="2000" dirty="0" smtClean="0">
              <a:solidFill>
                <a:srgbClr val="00709E"/>
              </a:solidFill>
              <a:latin typeface="Arial" charset="0"/>
              <a:cs typeface="Arial" charset="0"/>
            </a:endParaRPr>
          </a:p>
        </p:txBody>
      </p:sp>
      <p:pic>
        <p:nvPicPr>
          <p:cNvPr id="9221"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9222"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9223" name="CaixaDeTexto 2"/>
          <p:cNvSpPr txBox="1">
            <a:spLocks noChangeArrowheads="1"/>
          </p:cNvSpPr>
          <p:nvPr/>
        </p:nvSpPr>
        <p:spPr bwMode="auto">
          <a:xfrm>
            <a:off x="92075" y="85725"/>
            <a:ext cx="7194550" cy="369888"/>
          </a:xfrm>
          <a:prstGeom prst="rect">
            <a:avLst/>
          </a:prstGeom>
          <a:noFill/>
          <a:ln w="9525">
            <a:noFill/>
            <a:miter lim="800000"/>
            <a:headEnd/>
            <a:tailEnd/>
          </a:ln>
        </p:spPr>
        <p:txBody>
          <a:bodyPr lIns="0" tIns="0" rIns="0" bIns="0">
            <a:spAutoFit/>
          </a:bodyPr>
          <a:lstStyle/>
          <a:p>
            <a:r>
              <a:rPr lang="pt-BR" sz="2400"/>
              <a:t>O RESERVATÓRIO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290">
                                            <p:txEl>
                                              <p:pRg st="0" end="0"/>
                                            </p:txEl>
                                          </p:spTgt>
                                        </p:tgtEl>
                                        <p:attrNameLst>
                                          <p:attrName>style.visibility</p:attrName>
                                        </p:attrNameLst>
                                      </p:cBhvr>
                                      <p:to>
                                        <p:strVal val="visible"/>
                                      </p:to>
                                    </p:set>
                                    <p:animEffect transition="in" filter="fade">
                                      <p:cBhvr>
                                        <p:cTn id="12" dur="500"/>
                                        <p:tgtEl>
                                          <p:spTgt spid="12290">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2290">
                                            <p:txEl>
                                              <p:pRg st="1" end="1"/>
                                            </p:txEl>
                                          </p:spTgt>
                                        </p:tgtEl>
                                        <p:attrNameLst>
                                          <p:attrName>style.visibility</p:attrName>
                                        </p:attrNameLst>
                                      </p:cBhvr>
                                      <p:to>
                                        <p:strVal val="visible"/>
                                      </p:to>
                                    </p:set>
                                    <p:animEffect transition="in" filter="fade">
                                      <p:cBhvr>
                                        <p:cTn id="16" dur="500"/>
                                        <p:tgtEl>
                                          <p:spTgt spid="12290">
                                            <p:txEl>
                                              <p:pRg st="1" end="1"/>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2290">
                                            <p:txEl>
                                              <p:pRg st="2" end="2"/>
                                            </p:txEl>
                                          </p:spTgt>
                                        </p:tgtEl>
                                        <p:attrNameLst>
                                          <p:attrName>style.visibility</p:attrName>
                                        </p:attrNameLst>
                                      </p:cBhvr>
                                      <p:to>
                                        <p:strVal val="visible"/>
                                      </p:to>
                                    </p:set>
                                    <p:animEffect transition="in" filter="fade">
                                      <p:cBhvr>
                                        <p:cTn id="20" dur="5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2"/>
          <p:cNvPicPr>
            <a:picLocks noChangeAspect="1" noChangeArrowheads="1"/>
          </p:cNvPicPr>
          <p:nvPr/>
        </p:nvPicPr>
        <p:blipFill>
          <a:blip r:embed="rId3" cstate="print"/>
          <a:srcRect/>
          <a:stretch>
            <a:fillRect/>
          </a:stretch>
        </p:blipFill>
        <p:spPr bwMode="auto">
          <a:xfrm>
            <a:off x="0" y="30163"/>
            <a:ext cx="9144000" cy="6827837"/>
          </a:xfrm>
          <a:prstGeom prst="rect">
            <a:avLst/>
          </a:prstGeom>
          <a:noFill/>
          <a:ln w="9525">
            <a:noFill/>
            <a:miter lim="800000"/>
            <a:headEnd/>
            <a:tailEnd/>
          </a:ln>
        </p:spPr>
      </p:pic>
      <p:pic>
        <p:nvPicPr>
          <p:cNvPr id="10243"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0244"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10245" name="CaixaDeTexto 2"/>
          <p:cNvSpPr txBox="1">
            <a:spLocks noChangeArrowheads="1"/>
          </p:cNvSpPr>
          <p:nvPr/>
        </p:nvSpPr>
        <p:spPr bwMode="auto">
          <a:xfrm>
            <a:off x="214313" y="71438"/>
            <a:ext cx="7194550" cy="369887"/>
          </a:xfrm>
          <a:prstGeom prst="rect">
            <a:avLst/>
          </a:prstGeom>
          <a:noFill/>
          <a:ln w="9525">
            <a:noFill/>
            <a:miter lim="800000"/>
            <a:headEnd/>
            <a:tailEnd/>
          </a:ln>
        </p:spPr>
        <p:txBody>
          <a:bodyPr lIns="0" tIns="0" rIns="0" bIns="0">
            <a:spAutoFit/>
          </a:bodyPr>
          <a:lstStyle/>
          <a:p>
            <a:r>
              <a:rPr lang="pt-BR" sz="2400"/>
              <a:t>O EMPREENDIMENTO</a:t>
            </a:r>
          </a:p>
        </p:txBody>
      </p:sp>
      <p:sp>
        <p:nvSpPr>
          <p:cNvPr id="32" name="Retângulo de cantos arredondados 31"/>
          <p:cNvSpPr>
            <a:spLocks noChangeArrowheads="1"/>
          </p:cNvSpPr>
          <p:nvPr/>
        </p:nvSpPr>
        <p:spPr bwMode="auto">
          <a:xfrm>
            <a:off x="332509" y="1366750"/>
            <a:ext cx="8647979" cy="4086398"/>
          </a:xfrm>
          <a:prstGeom prst="roundRect">
            <a:avLst>
              <a:gd name="adj" fmla="val 2444"/>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33" name="Retângulo de cantos arredondados 32"/>
          <p:cNvSpPr>
            <a:spLocks noChangeArrowheads="1"/>
          </p:cNvSpPr>
          <p:nvPr/>
        </p:nvSpPr>
        <p:spPr bwMode="auto">
          <a:xfrm>
            <a:off x="465138" y="1508125"/>
            <a:ext cx="8408987" cy="3794125"/>
          </a:xfrm>
          <a:prstGeom prst="roundRect">
            <a:avLst>
              <a:gd name="adj" fmla="val 2315"/>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graphicFrame>
        <p:nvGraphicFramePr>
          <p:cNvPr id="15539" name="Group 179"/>
          <p:cNvGraphicFramePr>
            <a:graphicFrameLocks noGrp="1"/>
          </p:cNvGraphicFramePr>
          <p:nvPr/>
        </p:nvGraphicFramePr>
        <p:xfrm>
          <a:off x="625475" y="1546225"/>
          <a:ext cx="8126358" cy="4002472"/>
        </p:xfrm>
        <a:graphic>
          <a:graphicData uri="http://schemas.openxmlformats.org/drawingml/2006/table">
            <a:tbl>
              <a:tblPr/>
              <a:tblGrid>
                <a:gridCol w="1859252"/>
                <a:gridCol w="1862854"/>
                <a:gridCol w="1864653"/>
                <a:gridCol w="2539599"/>
              </a:tblGrid>
              <a:tr h="1240645">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bg1"/>
                          </a:solidFill>
                          <a:effectLst/>
                          <a:latin typeface="Arial" charset="0"/>
                          <a:ea typeface="Calibri" pitchFamily="34" charset="0"/>
                          <a:cs typeface="Times New Roman" pitchFamily="18" charset="0"/>
                        </a:rPr>
                        <a:t>Usinas em Região de Planície</a:t>
                      </a:r>
                    </a:p>
                  </a:txBody>
                  <a:tcPr marL="54000" marR="54000" marT="0" marB="0" anchor="ctr" horzOverflow="overflow">
                    <a:lnL>
                      <a:noFill/>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bg1"/>
                          </a:solidFill>
                          <a:effectLst/>
                          <a:latin typeface="Arial" charset="0"/>
                          <a:ea typeface="Calibri" pitchFamily="34" charset="0"/>
                          <a:cs typeface="Times New Roman" pitchFamily="18" charset="0"/>
                        </a:rPr>
                        <a:t>Área dos Reservatórios (Km2)</a:t>
                      </a:r>
                    </a:p>
                  </a:txBody>
                  <a:tcPr marL="54000" marR="54000" marT="0" marB="0" anchor="ctr"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bg1"/>
                          </a:solidFill>
                          <a:effectLst/>
                          <a:latin typeface="Arial" charset="0"/>
                          <a:ea typeface="Calibri" pitchFamily="34" charset="0"/>
                          <a:cs typeface="Times New Roman" pitchFamily="18" charset="0"/>
                        </a:rPr>
                        <a:t>Potência da Usina (MW)</a:t>
                      </a:r>
                    </a:p>
                  </a:txBody>
                  <a:tcPr marL="54000" marR="54000" marT="0" marB="0" anchor="ctr"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bg1"/>
                          </a:solidFill>
                          <a:effectLst/>
                          <a:latin typeface="Arial" charset="0"/>
                          <a:ea typeface="Calibri" pitchFamily="34" charset="0"/>
                          <a:cs typeface="Times New Roman" pitchFamily="18" charset="0"/>
                        </a:rPr>
                        <a:t>Relação Área Reservatório / Potência da Usina    (Km2 / MW)</a:t>
                      </a:r>
                    </a:p>
                  </a:txBody>
                  <a:tcPr marL="54000" marR="54000" marT="0" marB="0" anchor="ctr" horzOverflow="overflow">
                    <a:lnL w="12700" cap="flat" cmpd="sng" algn="ctr">
                      <a:solidFill>
                        <a:schemeClr val="bg1">
                          <a:alpha val="50195"/>
                        </a:schemeClr>
                      </a:solidFill>
                      <a:prstDash val="solid"/>
                      <a:round/>
                      <a:headEnd type="none" w="med" len="med"/>
                      <a:tailEnd type="none" w="med" len="med"/>
                    </a:lnL>
                    <a:lnR>
                      <a:noFill/>
                    </a:lnR>
                    <a:lnT>
                      <a:noFill/>
                    </a:lnT>
                    <a:lnB>
                      <a:noFill/>
                    </a:lnB>
                    <a:lnTlToBr>
                      <a:noFill/>
                    </a:lnTlToBr>
                    <a:lnBlToTr>
                      <a:noFill/>
                    </a:lnBlToTr>
                    <a:solidFill>
                      <a:srgbClr val="00709E"/>
                    </a:solidFill>
                  </a:tcPr>
                </a:tc>
              </a:tr>
              <a:tr h="45224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err="1" smtClean="0">
                          <a:ln>
                            <a:noFill/>
                          </a:ln>
                          <a:solidFill>
                            <a:schemeClr val="tx1"/>
                          </a:solidFill>
                          <a:effectLst/>
                          <a:latin typeface="Arial" charset="0"/>
                          <a:ea typeface="Calibri" pitchFamily="34" charset="0"/>
                          <a:cs typeface="Times New Roman" pitchFamily="18" charset="0"/>
                        </a:rPr>
                        <a:t>Balbina</a:t>
                      </a:r>
                      <a:endPar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endParaRPr>
                    </a:p>
                  </a:txBody>
                  <a:tcPr marL="55217" marR="55217" marT="0" marB="0" horzOverflow="overflow">
                    <a:lnL>
                      <a:noFill/>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2.360</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250</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9,44</a:t>
                      </a:r>
                    </a:p>
                  </a:txBody>
                  <a:tcPr marL="55217" marR="55217" marT="0" marB="0" horzOverflow="overflow">
                    <a:lnL w="12700" cap="flat" cmpd="sng" algn="ctr">
                      <a:solidFill>
                        <a:schemeClr val="bg1">
                          <a:alpha val="50195"/>
                        </a:schemeClr>
                      </a:solidFill>
                      <a:prstDash val="solid"/>
                      <a:round/>
                      <a:headEnd type="none" w="med" len="med"/>
                      <a:tailEnd type="none" w="med" len="med"/>
                    </a:lnL>
                    <a:lnR>
                      <a:noFill/>
                    </a:lnR>
                    <a:lnT>
                      <a:noFill/>
                    </a:lnT>
                    <a:lnB>
                      <a:noFill/>
                    </a:lnB>
                    <a:lnTlToBr>
                      <a:noFill/>
                    </a:lnTlToBr>
                    <a:lnBlToTr>
                      <a:noFill/>
                    </a:lnBlToTr>
                    <a:noFill/>
                  </a:tcPr>
                </a:tc>
              </a:tr>
              <a:tr h="454662">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Samuel</a:t>
                      </a:r>
                    </a:p>
                  </a:txBody>
                  <a:tcPr marL="55217" marR="55217" marT="0" marB="0" horzOverflow="overflow">
                    <a:lnL>
                      <a:noFill/>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584</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217</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smtClean="0">
                          <a:ln>
                            <a:noFill/>
                          </a:ln>
                          <a:solidFill>
                            <a:schemeClr val="tx1"/>
                          </a:solidFill>
                          <a:effectLst/>
                          <a:latin typeface="Arial" charset="0"/>
                          <a:ea typeface="Calibri" pitchFamily="34" charset="0"/>
                          <a:cs typeface="Times New Roman" pitchFamily="18" charset="0"/>
                        </a:rPr>
                        <a:t>2,69</a:t>
                      </a:r>
                    </a:p>
                  </a:txBody>
                  <a:tcPr marL="55217" marR="55217" marT="0" marB="0" horzOverflow="overflow">
                    <a:lnL w="12700" cap="flat" cmpd="sng" algn="ctr">
                      <a:solidFill>
                        <a:schemeClr val="bg1">
                          <a:alpha val="50195"/>
                        </a:schemeClr>
                      </a:solidFill>
                      <a:prstDash val="solid"/>
                      <a:round/>
                      <a:headEnd type="none" w="med" len="med"/>
                      <a:tailEnd type="none" w="med" len="med"/>
                    </a:lnL>
                    <a:lnR>
                      <a:noFill/>
                    </a:lnR>
                    <a:lnT>
                      <a:noFill/>
                    </a:lnT>
                    <a:lnB>
                      <a:noFill/>
                    </a:lnB>
                    <a:lnTlToBr>
                      <a:noFill/>
                    </a:lnTlToBr>
                    <a:lnBlToTr>
                      <a:noFill/>
                    </a:lnBlToTr>
                    <a:solidFill>
                      <a:srgbClr val="60605B">
                        <a:alpha val="50000"/>
                      </a:srgbClr>
                    </a:solidFill>
                  </a:tcPr>
                </a:tc>
              </a:tr>
              <a:tr h="43289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Manso</a:t>
                      </a:r>
                    </a:p>
                  </a:txBody>
                  <a:tcPr marL="55217" marR="55217" marT="0" marB="0" horzOverflow="overflow">
                    <a:lnL>
                      <a:noFill/>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387</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210</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1,84</a:t>
                      </a:r>
                    </a:p>
                  </a:txBody>
                  <a:tcPr marL="55217" marR="55217" marT="0" marB="0" horzOverflow="overflow">
                    <a:lnL w="12700" cap="flat" cmpd="sng" algn="ctr">
                      <a:solidFill>
                        <a:schemeClr val="bg1">
                          <a:alpha val="50195"/>
                        </a:schemeClr>
                      </a:solidFill>
                      <a:prstDash val="solid"/>
                      <a:round/>
                      <a:headEnd type="none" w="med" len="med"/>
                      <a:tailEnd type="none" w="med" len="med"/>
                    </a:lnL>
                    <a:lnR>
                      <a:noFill/>
                    </a:lnR>
                    <a:lnT>
                      <a:noFill/>
                    </a:lnT>
                    <a:lnB>
                      <a:noFill/>
                    </a:lnB>
                    <a:lnTlToBr>
                      <a:noFill/>
                    </a:lnTlToBr>
                    <a:lnBlToTr>
                      <a:noFill/>
                    </a:lnBlToTr>
                    <a:noFill/>
                  </a:tcPr>
                </a:tc>
              </a:tr>
              <a:tr h="51270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smtClean="0">
                          <a:ln>
                            <a:noFill/>
                          </a:ln>
                          <a:solidFill>
                            <a:schemeClr val="tx1"/>
                          </a:solidFill>
                          <a:effectLst/>
                          <a:latin typeface="Arial" charset="0"/>
                          <a:ea typeface="Calibri" pitchFamily="34" charset="0"/>
                          <a:cs typeface="Times New Roman" pitchFamily="18" charset="0"/>
                        </a:rPr>
                        <a:t>Tucuruí</a:t>
                      </a:r>
                    </a:p>
                  </a:txBody>
                  <a:tcPr marL="55217" marR="55217" marT="0" marB="0" horzOverflow="overflow">
                    <a:lnL>
                      <a:noFill/>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2.414</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4.000</a:t>
                      </a:r>
                    </a:p>
                  </a:txBody>
                  <a:tcPr marL="55217" marR="55217" marT="0" marB="0" horzOverflow="overflow">
                    <a:lnL w="12700" cap="flat" cmpd="sng" algn="ctr">
                      <a:solidFill>
                        <a:schemeClr val="bg1">
                          <a:alpha val="50195"/>
                        </a:schemeClr>
                      </a:solidFill>
                      <a:prstDash val="solid"/>
                      <a:round/>
                      <a:headEnd type="none" w="med" len="med"/>
                      <a:tailEnd type="none" w="med" len="med"/>
                    </a:lnL>
                    <a:lnR w="12700" cap="flat" cmpd="sng" algn="ctr">
                      <a:solidFill>
                        <a:schemeClr val="bg1">
                          <a:alpha val="50195"/>
                        </a:schemeClr>
                      </a:solidFill>
                      <a:prstDash val="solid"/>
                      <a:round/>
                      <a:headEnd type="none" w="med" len="med"/>
                      <a:tailEnd type="none" w="med" len="med"/>
                    </a:lnR>
                    <a:lnT>
                      <a:noFill/>
                    </a:lnT>
                    <a:lnB>
                      <a:noFill/>
                    </a:lnB>
                    <a:lnTlToBr>
                      <a:noFill/>
                    </a:lnTlToBr>
                    <a:lnBlToTr>
                      <a:noFill/>
                    </a:lnBlToTr>
                    <a:solidFill>
                      <a:srgbClr val="60605B">
                        <a:alpha val="50000"/>
                      </a:srgbClr>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0,61</a:t>
                      </a:r>
                    </a:p>
                  </a:txBody>
                  <a:tcPr marL="55217" marR="55217" marT="0" marB="0" horzOverflow="overflow">
                    <a:lnL w="12700" cap="flat" cmpd="sng" algn="ctr">
                      <a:solidFill>
                        <a:schemeClr val="bg1">
                          <a:alpha val="50195"/>
                        </a:schemeClr>
                      </a:solidFill>
                      <a:prstDash val="solid"/>
                      <a:round/>
                      <a:headEnd type="none" w="med" len="med"/>
                      <a:tailEnd type="none" w="med" len="med"/>
                    </a:lnL>
                    <a:lnR>
                      <a:noFill/>
                    </a:lnR>
                    <a:lnT>
                      <a:noFill/>
                    </a:lnT>
                    <a:lnB>
                      <a:noFill/>
                    </a:lnB>
                    <a:lnTlToBr>
                      <a:noFill/>
                    </a:lnTlToBr>
                    <a:lnBlToTr>
                      <a:noFill/>
                    </a:lnBlToTr>
                    <a:solidFill>
                      <a:srgbClr val="60605B">
                        <a:alpha val="50000"/>
                      </a:srgbClr>
                    </a:solidFill>
                  </a:tcPr>
                </a:tc>
              </a:tr>
              <a:tr h="90932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Santo Antônio</a:t>
                      </a:r>
                    </a:p>
                  </a:txBody>
                  <a:tcPr marL="55217" marR="55217"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ea typeface="Calibri" pitchFamily="34" charset="0"/>
                          <a:cs typeface="Times New Roman" pitchFamily="18" charset="0"/>
                        </a:rPr>
                        <a:t>271</a:t>
                      </a:r>
                    </a:p>
                  </a:txBody>
                  <a:tcPr marL="55217" marR="55217"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1800" b="0" i="0" u="none" strike="noStrike" cap="none" normalizeH="0" baseline="0" dirty="0" smtClean="0">
                          <a:ln>
                            <a:noFill/>
                          </a:ln>
                          <a:solidFill>
                            <a:schemeClr val="tx1"/>
                          </a:solidFill>
                          <a:effectLst/>
                          <a:latin typeface="Arial" charset="0"/>
                          <a:ea typeface="Calibri" pitchFamily="34" charset="0"/>
                          <a:cs typeface="Times New Roman" pitchFamily="18" charset="0"/>
                        </a:rPr>
                        <a:t>3.150</a:t>
                      </a:r>
                    </a:p>
                  </a:txBody>
                  <a:tcPr marL="55217" marR="55217"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pt-BR" sz="2000" b="1" i="0" u="none" strike="noStrike" cap="none" normalizeH="0" baseline="0" dirty="0" smtClean="0">
                          <a:ln>
                            <a:noFill/>
                          </a:ln>
                          <a:solidFill>
                            <a:srgbClr val="0070C0"/>
                          </a:solidFill>
                          <a:effectLst/>
                          <a:latin typeface="Arial" charset="0"/>
                          <a:ea typeface="Calibri" pitchFamily="34" charset="0"/>
                          <a:cs typeface="Times New Roman" pitchFamily="18" charset="0"/>
                        </a:rPr>
                        <a:t>0,09</a:t>
                      </a:r>
                    </a:p>
                  </a:txBody>
                  <a:tcPr marL="55217" marR="55217" marT="0" marB="0" horzOverflow="overflow">
                    <a:lnL>
                      <a:noFill/>
                    </a:lnL>
                    <a:lnR>
                      <a:noFill/>
                    </a:lnR>
                    <a:lnT>
                      <a:noFill/>
                    </a:lnT>
                    <a:lnB>
                      <a:noFill/>
                    </a:lnB>
                    <a:lnTlToBr>
                      <a:noFill/>
                    </a:lnTlToBr>
                    <a:lnBlToTr>
                      <a:noFill/>
                    </a:lnBlToTr>
                    <a:noFill/>
                  </a:tcPr>
                </a:tc>
              </a:tr>
            </a:tbl>
          </a:graphicData>
        </a:graphic>
      </p:graphicFrame>
      <p:sp>
        <p:nvSpPr>
          <p:cNvPr id="9" name="Elipse 8"/>
          <p:cNvSpPr>
            <a:spLocks noChangeArrowheads="1"/>
          </p:cNvSpPr>
          <p:nvPr/>
        </p:nvSpPr>
        <p:spPr bwMode="auto">
          <a:xfrm>
            <a:off x="7110413" y="4518025"/>
            <a:ext cx="754062" cy="592138"/>
          </a:xfrm>
          <a:prstGeom prst="ellipse">
            <a:avLst/>
          </a:prstGeom>
          <a:noFill/>
          <a:ln w="19050">
            <a:solidFill>
              <a:srgbClr val="00709E"/>
            </a:solidFill>
            <a:prstDash val="dash"/>
            <a:round/>
            <a:headEnd/>
            <a:tailEnd/>
          </a:ln>
        </p:spPr>
        <p:txBody>
          <a:bodyPr anchor="ctr">
            <a:spAutoFit/>
          </a:bodyPr>
          <a:lstStyle/>
          <a:p>
            <a:pPr algn="ctr"/>
            <a:endParaRPr lang="pt-BR"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34" name="Retângulo de cantos arredondados 33"/>
          <p:cNvSpPr>
            <a:spLocks noChangeArrowheads="1"/>
          </p:cNvSpPr>
          <p:nvPr/>
        </p:nvSpPr>
        <p:spPr bwMode="auto">
          <a:xfrm>
            <a:off x="3155950" y="2249488"/>
            <a:ext cx="3027363" cy="736600"/>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35" name="Retângulo de cantos arredondados 34"/>
          <p:cNvSpPr>
            <a:spLocks noChangeArrowheads="1"/>
          </p:cNvSpPr>
          <p:nvPr/>
        </p:nvSpPr>
        <p:spPr bwMode="auto">
          <a:xfrm>
            <a:off x="3067050" y="2208213"/>
            <a:ext cx="3067050" cy="717550"/>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r>
              <a:rPr lang="pt-BR" sz="2000" b="1" spc="100" dirty="0">
                <a:solidFill>
                  <a:srgbClr val="00709E"/>
                </a:solidFill>
              </a:rPr>
              <a:t>SUSTENTABILIDADE</a:t>
            </a:r>
          </a:p>
        </p:txBody>
      </p:sp>
      <p:sp>
        <p:nvSpPr>
          <p:cNvPr id="39" name="Retângulo de cantos arredondados 38"/>
          <p:cNvSpPr>
            <a:spLocks noChangeArrowheads="1"/>
          </p:cNvSpPr>
          <p:nvPr/>
        </p:nvSpPr>
        <p:spPr bwMode="auto">
          <a:xfrm>
            <a:off x="466725" y="2798763"/>
            <a:ext cx="2305050" cy="1365250"/>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40" name="Retângulo de cantos arredondados 39"/>
          <p:cNvSpPr>
            <a:spLocks noChangeArrowheads="1"/>
          </p:cNvSpPr>
          <p:nvPr/>
        </p:nvSpPr>
        <p:spPr bwMode="auto">
          <a:xfrm>
            <a:off x="406400" y="2787650"/>
            <a:ext cx="2238375" cy="1328738"/>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r>
              <a:rPr lang="pt-BR" sz="1600" b="1" spc="100" dirty="0"/>
              <a:t>Empreendimento de Interesse Nacional</a:t>
            </a:r>
          </a:p>
          <a:p>
            <a:pPr algn="ctr">
              <a:defRPr/>
            </a:pPr>
            <a:endParaRPr lang="pt-BR" sz="1600" b="1" spc="100" dirty="0"/>
          </a:p>
          <a:p>
            <a:pPr algn="ctr">
              <a:defRPr/>
            </a:pPr>
            <a:r>
              <a:rPr lang="pt-BR" sz="1600" b="1" spc="100" dirty="0"/>
              <a:t>Matriz Energética</a:t>
            </a:r>
          </a:p>
        </p:txBody>
      </p:sp>
      <p:sp>
        <p:nvSpPr>
          <p:cNvPr id="41" name="Retângulo de cantos arredondados 40"/>
          <p:cNvSpPr>
            <a:spLocks noChangeArrowheads="1"/>
          </p:cNvSpPr>
          <p:nvPr/>
        </p:nvSpPr>
        <p:spPr bwMode="auto">
          <a:xfrm>
            <a:off x="5949950" y="3292388"/>
            <a:ext cx="2716213" cy="2709400"/>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42" name="Retângulo de cantos arredondados 41"/>
          <p:cNvSpPr>
            <a:spLocks noChangeArrowheads="1"/>
          </p:cNvSpPr>
          <p:nvPr/>
        </p:nvSpPr>
        <p:spPr bwMode="auto">
          <a:xfrm>
            <a:off x="6018213" y="3217863"/>
            <a:ext cx="2614612" cy="2634297"/>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endParaRPr lang="pt-BR" sz="1200" b="1" spc="100" dirty="0"/>
          </a:p>
          <a:p>
            <a:pPr algn="ctr">
              <a:defRPr/>
            </a:pPr>
            <a:endParaRPr lang="pt-BR" sz="1200" b="1" spc="100" dirty="0"/>
          </a:p>
        </p:txBody>
      </p:sp>
      <p:sp>
        <p:nvSpPr>
          <p:cNvPr id="43" name="Retângulo de cantos arredondados 42"/>
          <p:cNvSpPr>
            <a:spLocks noChangeArrowheads="1"/>
          </p:cNvSpPr>
          <p:nvPr/>
        </p:nvSpPr>
        <p:spPr bwMode="auto">
          <a:xfrm>
            <a:off x="6142038" y="496888"/>
            <a:ext cx="2924175" cy="1579562"/>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44" name="Retângulo de cantos arredondados 43"/>
          <p:cNvSpPr>
            <a:spLocks noChangeArrowheads="1"/>
          </p:cNvSpPr>
          <p:nvPr/>
        </p:nvSpPr>
        <p:spPr bwMode="auto">
          <a:xfrm>
            <a:off x="6059488" y="457200"/>
            <a:ext cx="2968625" cy="1538288"/>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r>
              <a:rPr lang="pt-BR" sz="1600" b="1" spc="100" dirty="0"/>
              <a:t>Características do Empreendimento</a:t>
            </a:r>
          </a:p>
          <a:p>
            <a:pPr algn="ctr">
              <a:defRPr/>
            </a:pPr>
            <a:endParaRPr lang="pt-BR" b="1" spc="100" dirty="0"/>
          </a:p>
          <a:p>
            <a:pPr algn="ctr">
              <a:defRPr/>
            </a:pPr>
            <a:r>
              <a:rPr lang="pt-BR" sz="1200" b="1" spc="100" dirty="0"/>
              <a:t>Tipo de turbina / Altura da barragem / Tempo de residência hidráulica / pequena área alagada</a:t>
            </a:r>
          </a:p>
        </p:txBody>
      </p:sp>
      <p:sp>
        <p:nvSpPr>
          <p:cNvPr id="45" name="Retângulo de cantos arredondados 44"/>
          <p:cNvSpPr>
            <a:spLocks noChangeArrowheads="1"/>
          </p:cNvSpPr>
          <p:nvPr/>
        </p:nvSpPr>
        <p:spPr bwMode="auto">
          <a:xfrm>
            <a:off x="866775" y="790575"/>
            <a:ext cx="2343150" cy="788988"/>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46" name="Retângulo de cantos arredondados 45"/>
          <p:cNvSpPr>
            <a:spLocks noChangeArrowheads="1"/>
          </p:cNvSpPr>
          <p:nvPr/>
        </p:nvSpPr>
        <p:spPr bwMode="auto">
          <a:xfrm>
            <a:off x="777875" y="750888"/>
            <a:ext cx="2500313" cy="768350"/>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r>
              <a:rPr lang="pt-BR" sz="1600" b="1" spc="100" dirty="0"/>
              <a:t>Definição do Arranjo dos </a:t>
            </a:r>
            <a:r>
              <a:rPr lang="pt-BR" sz="1600" b="1" spc="100" dirty="0" err="1"/>
              <a:t>AHEs</a:t>
            </a:r>
            <a:endParaRPr lang="pt-BR" sz="1600" b="1" spc="100" dirty="0"/>
          </a:p>
          <a:p>
            <a:pPr algn="ctr">
              <a:defRPr/>
            </a:pPr>
            <a:r>
              <a:rPr lang="pt-BR" sz="1400" b="1" spc="100" dirty="0"/>
              <a:t>(Partição de quedas)</a:t>
            </a:r>
          </a:p>
        </p:txBody>
      </p:sp>
      <p:sp>
        <p:nvSpPr>
          <p:cNvPr id="49" name="CaixaDeTexto 48"/>
          <p:cNvSpPr txBox="1"/>
          <p:nvPr/>
        </p:nvSpPr>
        <p:spPr>
          <a:xfrm>
            <a:off x="6021388" y="3349625"/>
            <a:ext cx="2671762" cy="2277547"/>
          </a:xfrm>
          <a:prstGeom prst="rect">
            <a:avLst/>
          </a:prstGeom>
          <a:noFill/>
        </p:spPr>
        <p:txBody>
          <a:bodyPr>
            <a:spAutoFit/>
          </a:bodyPr>
          <a:lstStyle/>
          <a:p>
            <a:pPr algn="ctr">
              <a:defRPr/>
            </a:pPr>
            <a:r>
              <a:rPr lang="pt-BR" sz="1600" b="1" spc="100" dirty="0"/>
              <a:t>Ações Ambientais</a:t>
            </a:r>
          </a:p>
          <a:p>
            <a:pPr algn="ctr">
              <a:defRPr/>
            </a:pPr>
            <a:r>
              <a:rPr lang="pt-BR" sz="1200" b="1" spc="100" dirty="0"/>
              <a:t>(Inventário, Viabilidade, </a:t>
            </a:r>
            <a:r>
              <a:rPr lang="pt-BR" sz="1200" b="1" u="sng" spc="100" dirty="0">
                <a:solidFill>
                  <a:srgbClr val="00709E"/>
                </a:solidFill>
              </a:rPr>
              <a:t>PBA</a:t>
            </a:r>
            <a:r>
              <a:rPr lang="pt-BR" sz="1200" b="1" spc="100" dirty="0"/>
              <a:t>, Execução)</a:t>
            </a:r>
          </a:p>
          <a:p>
            <a:pPr algn="ctr">
              <a:defRPr/>
            </a:pPr>
            <a:endParaRPr lang="pt-BR" b="1" spc="100" dirty="0">
              <a:solidFill>
                <a:srgbClr val="00709E"/>
              </a:solidFill>
            </a:endParaRPr>
          </a:p>
          <a:p>
            <a:pPr algn="ctr">
              <a:defRPr/>
            </a:pPr>
            <a:r>
              <a:rPr lang="pt-BR" sz="1600" b="1" spc="100" dirty="0"/>
              <a:t>Diretrizes do setor </a:t>
            </a:r>
            <a:r>
              <a:rPr lang="pt-BR" sz="1200" b="1" spc="100" dirty="0"/>
              <a:t>(normas e boas práticas)</a:t>
            </a:r>
          </a:p>
          <a:p>
            <a:pPr algn="ctr">
              <a:defRPr/>
            </a:pPr>
            <a:endParaRPr lang="pt-BR" sz="1200" b="1" spc="100" dirty="0"/>
          </a:p>
          <a:p>
            <a:pPr algn="ctr">
              <a:defRPr/>
            </a:pPr>
            <a:r>
              <a:rPr lang="pt-BR" sz="1600" b="1" spc="100" dirty="0"/>
              <a:t>Legislação Ambiental</a:t>
            </a:r>
          </a:p>
          <a:p>
            <a:pPr algn="ctr">
              <a:defRPr/>
            </a:pPr>
            <a:endParaRPr lang="pt-BR" sz="1200" b="1" spc="100" dirty="0"/>
          </a:p>
          <a:p>
            <a:pPr algn="ctr">
              <a:defRPr/>
            </a:pPr>
            <a:r>
              <a:rPr lang="pt-BR" sz="1600" b="1" spc="100" dirty="0"/>
              <a:t>Princípios do Equador</a:t>
            </a:r>
          </a:p>
        </p:txBody>
      </p:sp>
      <p:sp>
        <p:nvSpPr>
          <p:cNvPr id="50" name="Retângulo de cantos arredondados 49"/>
          <p:cNvSpPr>
            <a:spLocks noChangeArrowheads="1"/>
          </p:cNvSpPr>
          <p:nvPr/>
        </p:nvSpPr>
        <p:spPr bwMode="auto">
          <a:xfrm>
            <a:off x="2573338" y="4973638"/>
            <a:ext cx="3233737" cy="1490662"/>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51" name="Retângulo de cantos arredondados 50"/>
          <p:cNvSpPr>
            <a:spLocks noChangeArrowheads="1"/>
          </p:cNvSpPr>
          <p:nvPr/>
        </p:nvSpPr>
        <p:spPr bwMode="auto">
          <a:xfrm>
            <a:off x="2513013" y="4960938"/>
            <a:ext cx="3213100" cy="1452562"/>
          </a:xfrm>
          <a:prstGeom prst="roundRect">
            <a:avLst>
              <a:gd name="adj" fmla="val 1204"/>
            </a:avLst>
          </a:prstGeom>
          <a:solidFill>
            <a:schemeClr val="bg1"/>
          </a:solidFill>
          <a:ln w="3175" algn="ctr">
            <a:solidFill>
              <a:srgbClr val="1EB53A"/>
            </a:solidFill>
            <a:round/>
            <a:headEnd/>
            <a:tailEnd/>
          </a:ln>
        </p:spPr>
        <p:txBody>
          <a:bodyPr anchor="ctr"/>
          <a:lstStyle/>
          <a:p>
            <a:pPr algn="ctr">
              <a:buFont typeface="Arial" pitchFamily="34" charset="0"/>
              <a:buChar char="•"/>
              <a:defRPr/>
            </a:pPr>
            <a:r>
              <a:rPr lang="pt-BR" sz="1600" b="1" spc="100" dirty="0"/>
              <a:t> Função Social do Empreendimento</a:t>
            </a:r>
          </a:p>
          <a:p>
            <a:pPr algn="ctr">
              <a:buFont typeface="Arial" pitchFamily="34" charset="0"/>
              <a:buChar char="•"/>
              <a:defRPr/>
            </a:pPr>
            <a:endParaRPr lang="pt-BR" sz="1600" b="1" spc="100" dirty="0"/>
          </a:p>
          <a:p>
            <a:pPr algn="ctr">
              <a:buFont typeface="Arial" pitchFamily="34" charset="0"/>
              <a:buChar char="•"/>
              <a:defRPr/>
            </a:pPr>
            <a:r>
              <a:rPr lang="pt-BR" sz="1600" b="1" spc="100" dirty="0"/>
              <a:t> Tempo de Concessão</a:t>
            </a:r>
          </a:p>
          <a:p>
            <a:pPr algn="ctr">
              <a:buFont typeface="Arial" pitchFamily="34" charset="0"/>
              <a:buChar char="•"/>
              <a:defRPr/>
            </a:pPr>
            <a:endParaRPr lang="pt-BR" sz="1600" b="1" spc="100" dirty="0"/>
          </a:p>
          <a:p>
            <a:pPr algn="ctr">
              <a:buFont typeface="Arial" pitchFamily="34" charset="0"/>
              <a:buChar char="•"/>
              <a:defRPr/>
            </a:pPr>
            <a:r>
              <a:rPr lang="pt-BR" sz="1600" b="1" spc="100" dirty="0"/>
              <a:t> Vida Útil</a:t>
            </a:r>
          </a:p>
        </p:txBody>
      </p:sp>
      <p:pic>
        <p:nvPicPr>
          <p:cNvPr id="52" name="Picture 24" descr="S57_lyn"/>
          <p:cNvPicPr>
            <a:picLocks noChangeAspect="1" noChangeArrowheads="1"/>
          </p:cNvPicPr>
          <p:nvPr/>
        </p:nvPicPr>
        <p:blipFill>
          <a:blip r:embed="rId4" cstate="print"/>
          <a:srcRect l="20866" t="59155" r="67033" b="25600"/>
          <a:stretch>
            <a:fillRect/>
          </a:stretch>
        </p:blipFill>
        <p:spPr bwMode="auto">
          <a:xfrm rot="-10499248">
            <a:off x="6319838" y="2052638"/>
            <a:ext cx="852487" cy="804862"/>
          </a:xfrm>
          <a:prstGeom prst="rect">
            <a:avLst/>
          </a:prstGeom>
          <a:noFill/>
          <a:ln w="9525">
            <a:noFill/>
            <a:miter lim="800000"/>
            <a:headEnd/>
            <a:tailEnd/>
          </a:ln>
        </p:spPr>
      </p:pic>
      <p:pic>
        <p:nvPicPr>
          <p:cNvPr id="53" name="Picture 24" descr="S57_lyn"/>
          <p:cNvPicPr>
            <a:picLocks noChangeAspect="1" noChangeArrowheads="1"/>
          </p:cNvPicPr>
          <p:nvPr/>
        </p:nvPicPr>
        <p:blipFill>
          <a:blip r:embed="rId5" cstate="print"/>
          <a:srcRect l="25600" t="20866" r="59155" b="67033"/>
          <a:stretch>
            <a:fillRect/>
          </a:stretch>
        </p:blipFill>
        <p:spPr bwMode="auto">
          <a:xfrm>
            <a:off x="3330575" y="1019175"/>
            <a:ext cx="806450" cy="852488"/>
          </a:xfrm>
          <a:prstGeom prst="rect">
            <a:avLst/>
          </a:prstGeom>
          <a:noFill/>
          <a:ln w="9525">
            <a:noFill/>
            <a:miter lim="800000"/>
            <a:headEnd/>
            <a:tailEnd/>
          </a:ln>
        </p:spPr>
      </p:pic>
      <p:pic>
        <p:nvPicPr>
          <p:cNvPr id="54" name="Picture 25" descr="S57_lyn"/>
          <p:cNvPicPr>
            <a:picLocks noChangeAspect="1" noChangeArrowheads="1"/>
          </p:cNvPicPr>
          <p:nvPr/>
        </p:nvPicPr>
        <p:blipFill>
          <a:blip r:embed="rId4" cstate="print"/>
          <a:srcRect l="20866" t="59155" r="67033" b="25600"/>
          <a:stretch>
            <a:fillRect/>
          </a:stretch>
        </p:blipFill>
        <p:spPr bwMode="auto">
          <a:xfrm rot="17787623" flipV="1">
            <a:off x="2855119" y="3123407"/>
            <a:ext cx="1062037" cy="1003300"/>
          </a:xfrm>
          <a:prstGeom prst="rect">
            <a:avLst/>
          </a:prstGeom>
          <a:noFill/>
          <a:ln w="9525">
            <a:noFill/>
            <a:miter lim="800000"/>
            <a:headEnd/>
            <a:tailEnd/>
          </a:ln>
        </p:spPr>
      </p:pic>
      <p:pic>
        <p:nvPicPr>
          <p:cNvPr id="55" name="Picture 25" descr="S57_lyn"/>
          <p:cNvPicPr>
            <a:picLocks noChangeAspect="1" noChangeArrowheads="1"/>
          </p:cNvPicPr>
          <p:nvPr/>
        </p:nvPicPr>
        <p:blipFill>
          <a:blip r:embed="rId4" cstate="print"/>
          <a:srcRect l="20866" t="59155" r="67033" b="25600"/>
          <a:stretch>
            <a:fillRect/>
          </a:stretch>
        </p:blipFill>
        <p:spPr bwMode="auto">
          <a:xfrm rot="-5928055">
            <a:off x="4792663" y="3205163"/>
            <a:ext cx="1152525" cy="1089025"/>
          </a:xfrm>
          <a:prstGeom prst="rect">
            <a:avLst/>
          </a:prstGeom>
          <a:noFill/>
          <a:ln w="9525">
            <a:solidFill>
              <a:schemeClr val="bg1"/>
            </a:solidFill>
            <a:miter lim="800000"/>
            <a:headEnd/>
            <a:tailEnd/>
          </a:ln>
        </p:spPr>
      </p:pic>
      <p:pic>
        <p:nvPicPr>
          <p:cNvPr id="58" name="Picture 25" descr="S57_lyn"/>
          <p:cNvPicPr>
            <a:picLocks noChangeAspect="1" noChangeArrowheads="1"/>
          </p:cNvPicPr>
          <p:nvPr/>
        </p:nvPicPr>
        <p:blipFill>
          <a:blip r:embed="rId4" cstate="print"/>
          <a:srcRect l="20866" t="59155" r="67033" b="25600"/>
          <a:stretch>
            <a:fillRect/>
          </a:stretch>
        </p:blipFill>
        <p:spPr bwMode="auto">
          <a:xfrm rot="-3196898">
            <a:off x="3732212" y="3616326"/>
            <a:ext cx="1058863" cy="1001712"/>
          </a:xfrm>
          <a:prstGeom prst="rect">
            <a:avLst/>
          </a:prstGeom>
          <a:noFill/>
          <a:ln w="9525">
            <a:solidFill>
              <a:schemeClr val="bg1"/>
            </a:solidFill>
            <a:miter lim="800000"/>
            <a:headEnd/>
            <a:tailEnd/>
          </a:ln>
        </p:spPr>
      </p:pic>
      <p:pic>
        <p:nvPicPr>
          <p:cNvPr id="66581"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ipe(left)">
                                      <p:cBhvr>
                                        <p:cTn id="14" dur="500"/>
                                        <p:tgtEl>
                                          <p:spTgt spid="4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500"/>
                                        <p:tgtEl>
                                          <p:spTgt spid="4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left)">
                                      <p:cBhvr>
                                        <p:cTn id="31" dur="500"/>
                                        <p:tgtEl>
                                          <p:spTgt spid="43"/>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left)">
                                      <p:cBhvr>
                                        <p:cTn id="38" dur="500"/>
                                        <p:tgtEl>
                                          <p:spTgt spid="4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500"/>
                                        <p:tgtEl>
                                          <p:spTgt spid="5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left)">
                                      <p:cBhvr>
                                        <p:cTn id="49" dur="500"/>
                                        <p:tgtEl>
                                          <p:spTgt spid="52"/>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childTnLst>
                          </p:cTn>
                        </p:par>
                        <p:par>
                          <p:cTn id="54" fill="hold">
                            <p:stCondLst>
                              <p:cond delay="4000"/>
                            </p:stCondLst>
                            <p:childTnLst>
                              <p:par>
                                <p:cTn id="55" presetID="22" presetClass="entr" presetSubtype="1"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up)">
                                      <p:cBhvr>
                                        <p:cTn id="57" dur="500"/>
                                        <p:tgtEl>
                                          <p:spTgt spid="54"/>
                                        </p:tgtEl>
                                      </p:cBhvr>
                                    </p:animEffect>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up)">
                                      <p:cBhvr>
                                        <p:cTn id="61" dur="500"/>
                                        <p:tgtEl>
                                          <p:spTgt spid="55"/>
                                        </p:tgtEl>
                                      </p:cBhvr>
                                    </p:animEffect>
                                  </p:childTnLst>
                                </p:cTn>
                              </p:par>
                            </p:childTnLst>
                          </p:cTn>
                        </p:par>
                        <p:par>
                          <p:cTn id="62" fill="hold">
                            <p:stCondLst>
                              <p:cond delay="5000"/>
                            </p:stCondLst>
                            <p:childTnLst>
                              <p:par>
                                <p:cTn id="63" presetID="22" presetClass="entr" presetSubtype="1" fill="hold"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up)">
                                      <p:cBhvr>
                                        <p:cTn id="6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9" grpId="0" animBg="1"/>
      <p:bldP spid="40" grpId="0" animBg="1"/>
      <p:bldP spid="41" grpId="0" animBg="1"/>
      <p:bldP spid="42" grpId="0" animBg="1"/>
      <p:bldP spid="43" grpId="0" animBg="1"/>
      <p:bldP spid="44" grpId="0" animBg="1"/>
      <p:bldP spid="45" grpId="0" animBg="1"/>
      <p:bldP spid="46" grpId="0" animBg="1"/>
      <p:bldP spid="50" grpId="0" animBg="1"/>
      <p:bldP spid="5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532015" y="1230284"/>
            <a:ext cx="8279475" cy="4422372"/>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748145" y="1363288"/>
            <a:ext cx="7930341" cy="4123112"/>
          </a:xfrm>
          <a:prstGeom prst="roundRect">
            <a:avLst>
              <a:gd name="adj" fmla="val 2264"/>
            </a:avLst>
          </a:prstGeom>
          <a:solidFill>
            <a:schemeClr val="bg1"/>
          </a:solidFill>
          <a:ln w="3175" algn="ctr">
            <a:solidFill>
              <a:srgbClr val="1EB53A"/>
            </a:solidFill>
            <a:round/>
            <a:headEnd/>
            <a:tailEnd/>
          </a:ln>
        </p:spPr>
        <p:txBody>
          <a:bodyPr anchor="ctr"/>
          <a:lstStyle/>
          <a:p>
            <a:pPr algn="just" eaLnBrk="0" hangingPunct="0">
              <a:buFont typeface="Wingdings" pitchFamily="2" charset="2"/>
              <a:buChar char="§"/>
            </a:pPr>
            <a:r>
              <a:rPr lang="pt-BR" dirty="0" smtClean="0"/>
              <a:t>utilização de competências locais e regionais, agregando o conhecimento de grupos de pesquisas com atuação tradicional na Região Amazônica;</a:t>
            </a:r>
          </a:p>
          <a:p>
            <a:pPr algn="just" eaLnBrk="0" hangingPunct="0"/>
            <a:endParaRPr lang="pt-BR" dirty="0" smtClean="0"/>
          </a:p>
          <a:p>
            <a:pPr algn="just" eaLnBrk="0" hangingPunct="0">
              <a:buFont typeface="Wingdings" pitchFamily="2" charset="2"/>
              <a:buChar char="§"/>
            </a:pPr>
            <a:r>
              <a:rPr lang="pt-BR" dirty="0" smtClean="0"/>
              <a:t> realização de levantamentos bem detalhados de dados, com base em observações de campo numericamente significativas;</a:t>
            </a:r>
          </a:p>
          <a:p>
            <a:pPr algn="just" eaLnBrk="0" hangingPunct="0"/>
            <a:endParaRPr lang="pt-BR" dirty="0" smtClean="0"/>
          </a:p>
          <a:p>
            <a:pPr algn="just" eaLnBrk="0" hangingPunct="0">
              <a:buFont typeface="Wingdings" pitchFamily="2" charset="2"/>
              <a:buChar char="§"/>
            </a:pPr>
            <a:r>
              <a:rPr lang="pt-BR" dirty="0" smtClean="0"/>
              <a:t> cobertura do ciclo hidrológico completo em toda a extensão da área afetada pelos empreendimentos;</a:t>
            </a:r>
          </a:p>
          <a:p>
            <a:pPr algn="just" eaLnBrk="0" hangingPunct="0"/>
            <a:endParaRPr lang="pt-BR" dirty="0" smtClean="0"/>
          </a:p>
          <a:p>
            <a:pPr algn="just" eaLnBrk="0" hangingPunct="0">
              <a:buFont typeface="Wingdings" pitchFamily="2" charset="2"/>
              <a:buChar char="§"/>
            </a:pPr>
            <a:r>
              <a:rPr lang="pt-BR" dirty="0" smtClean="0"/>
              <a:t> tratamento censitário da população diretamente afetada pela implantação das Usinas e formação de seus reservatórios;</a:t>
            </a:r>
          </a:p>
          <a:p>
            <a:pPr algn="just" eaLnBrk="0" hangingPunct="0"/>
            <a:endParaRPr lang="pt-BR" sz="1600" dirty="0" smtClean="0"/>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5" y="85725"/>
            <a:ext cx="7194550" cy="304800"/>
          </a:xfrm>
          <a:prstGeom prst="rect">
            <a:avLst/>
          </a:prstGeom>
          <a:noFill/>
          <a:ln w="9525">
            <a:noFill/>
            <a:miter lim="800000"/>
            <a:headEnd/>
            <a:tailEnd/>
          </a:ln>
        </p:spPr>
        <p:txBody>
          <a:bodyPr lIns="0" tIns="0" rIns="0" bIns="0">
            <a:spAutoFit/>
          </a:bodyPr>
          <a:lstStyle/>
          <a:p>
            <a:pPr>
              <a:lnSpc>
                <a:spcPct val="90000"/>
              </a:lnSpc>
            </a:pPr>
            <a:r>
              <a:rPr lang="pt-BR" sz="2200" dirty="0" smtClean="0"/>
              <a:t>Histórico EIA/Rima – Premissas Básicas</a:t>
            </a:r>
            <a:endParaRPr lang="pt-BR" sz="2200" dirty="0"/>
          </a:p>
        </p:txBody>
      </p:sp>
      <p:sp>
        <p:nvSpPr>
          <p:cNvPr id="30729" name="CaixaDeTexto 4"/>
          <p:cNvSpPr txBox="1">
            <a:spLocks noChangeArrowheads="1"/>
          </p:cNvSpPr>
          <p:nvPr/>
        </p:nvSpPr>
        <p:spPr bwMode="auto">
          <a:xfrm>
            <a:off x="933450" y="2271713"/>
            <a:ext cx="7500938" cy="646331"/>
          </a:xfrm>
          <a:prstGeom prst="rect">
            <a:avLst/>
          </a:prstGeom>
          <a:noFill/>
          <a:ln w="9525">
            <a:noFill/>
            <a:miter lim="800000"/>
            <a:headEnd/>
            <a:tailEnd/>
          </a:ln>
        </p:spPr>
        <p:txBody>
          <a:bodyPr>
            <a:spAutoFit/>
          </a:bodyPr>
          <a:lstStyle/>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0" descr="S27_vit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63491"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63492"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20" name="Retângulo de cantos arredondados 19"/>
          <p:cNvSpPr>
            <a:spLocks noChangeArrowheads="1"/>
          </p:cNvSpPr>
          <p:nvPr/>
        </p:nvSpPr>
        <p:spPr bwMode="auto">
          <a:xfrm>
            <a:off x="448886" y="814647"/>
            <a:ext cx="7365077" cy="4804758"/>
          </a:xfrm>
          <a:prstGeom prst="roundRect">
            <a:avLst>
              <a:gd name="adj" fmla="val 1185"/>
            </a:avLst>
          </a:prstGeom>
          <a:noFill/>
          <a:ln w="3175" algn="ctr">
            <a:solidFill>
              <a:srgbClr val="E8DD11"/>
            </a:solidFill>
            <a:round/>
            <a:headEnd/>
            <a:tailEnd/>
          </a:ln>
        </p:spPr>
        <p:txBody>
          <a:bodyPr anchor="ctr"/>
          <a:lstStyle/>
          <a:p>
            <a:pPr algn="ctr"/>
            <a:endParaRPr lang="pt-BR">
              <a:solidFill>
                <a:srgbClr val="FFFFFF"/>
              </a:solidFill>
            </a:endParaRPr>
          </a:p>
        </p:txBody>
      </p:sp>
      <p:sp>
        <p:nvSpPr>
          <p:cNvPr id="21" name="Retângulo de cantos arredondados 20"/>
          <p:cNvSpPr>
            <a:spLocks noChangeArrowheads="1"/>
          </p:cNvSpPr>
          <p:nvPr/>
        </p:nvSpPr>
        <p:spPr bwMode="auto">
          <a:xfrm>
            <a:off x="648393" y="984249"/>
            <a:ext cx="7049192" cy="4419024"/>
          </a:xfrm>
          <a:prstGeom prst="roundRect">
            <a:avLst>
              <a:gd name="adj" fmla="val 1204"/>
            </a:avLst>
          </a:prstGeom>
          <a:solidFill>
            <a:schemeClr val="bg1"/>
          </a:solidFill>
          <a:ln w="3175" algn="ctr">
            <a:solidFill>
              <a:srgbClr val="1EB53A"/>
            </a:solidFill>
            <a:round/>
            <a:headEnd/>
            <a:tailEnd/>
          </a:ln>
        </p:spPr>
        <p:txBody>
          <a:bodyPr anchor="ctr"/>
          <a:lstStyle/>
          <a:p>
            <a:pPr algn="just" eaLnBrk="0" hangingPunct="0">
              <a:buFont typeface="Wingdings" pitchFamily="2" charset="2"/>
              <a:buChar char="§"/>
            </a:pPr>
            <a:r>
              <a:rPr lang="pt-BR" dirty="0" smtClean="0"/>
              <a:t> observância ao Termo de Referência estabelecido pelo IBAMA, à legislação ambiental e às demais informações normativas;</a:t>
            </a:r>
          </a:p>
          <a:p>
            <a:pPr algn="just" eaLnBrk="0" hangingPunct="0"/>
            <a:endParaRPr lang="pt-BR" dirty="0" smtClean="0"/>
          </a:p>
          <a:p>
            <a:pPr algn="just" eaLnBrk="0" hangingPunct="0">
              <a:buFont typeface="Wingdings" pitchFamily="2" charset="2"/>
              <a:buChar char="§"/>
            </a:pPr>
            <a:r>
              <a:rPr lang="pt-BR" dirty="0" smtClean="0"/>
              <a:t> transparência e ampla divulgação das informações obtidas.</a:t>
            </a:r>
          </a:p>
          <a:p>
            <a:pPr algn="just" eaLnBrk="0" hangingPunct="0">
              <a:buFont typeface="Wingdings" pitchFamily="2" charset="2"/>
              <a:buChar char="§"/>
            </a:pPr>
            <a:endParaRPr lang="pt-BR" dirty="0" smtClean="0"/>
          </a:p>
          <a:p>
            <a:pPr algn="just" eaLnBrk="0" hangingPunct="0">
              <a:buFont typeface="Wingdings" pitchFamily="2" charset="2"/>
              <a:buChar char="§"/>
            </a:pPr>
            <a:r>
              <a:rPr lang="pt-BR" dirty="0" smtClean="0"/>
              <a:t> expectativas da população de Porto Velho explicitadas durante o processo de discussão participativa do empreendimento.</a:t>
            </a:r>
          </a:p>
          <a:p>
            <a:pPr algn="just" eaLnBrk="0" hangingPunct="0">
              <a:buFont typeface="Wingdings" pitchFamily="2" charset="2"/>
              <a:buChar char="§"/>
            </a:pPr>
            <a:endParaRPr lang="pt-BR" dirty="0" smtClean="0"/>
          </a:p>
          <a:p>
            <a:pPr algn="just" eaLnBrk="0" hangingPunct="0">
              <a:buFont typeface="Wingdings" pitchFamily="2" charset="2"/>
              <a:buChar char="§"/>
            </a:pPr>
            <a:r>
              <a:rPr lang="pt-BR" dirty="0" smtClean="0"/>
              <a:t> expectativas do Poder Público explicitadas em entrevistas com seus representantes. </a:t>
            </a:r>
          </a:p>
          <a:p>
            <a:pPr algn="just" eaLnBrk="0" hangingPunct="0"/>
            <a:endParaRPr lang="pt-BR" dirty="0" smtClean="0"/>
          </a:p>
          <a:p>
            <a:pPr algn="just" eaLnBrk="0" hangingPunct="0">
              <a:buFont typeface="Wingdings" pitchFamily="2" charset="2"/>
              <a:buChar char="§"/>
            </a:pPr>
            <a:r>
              <a:rPr lang="pt-BR" dirty="0" smtClean="0"/>
              <a:t> normas e orientações das instituições de financiamento signatárias dos Princípios do Equador.  </a:t>
            </a:r>
            <a:endParaRPr lang="pt-BR" dirty="0"/>
          </a:p>
        </p:txBody>
      </p:sp>
      <p:sp>
        <p:nvSpPr>
          <p:cNvPr id="14" name="CaixaDeTexto 13"/>
          <p:cNvSpPr txBox="1"/>
          <p:nvPr/>
        </p:nvSpPr>
        <p:spPr>
          <a:xfrm>
            <a:off x="1" y="0"/>
            <a:ext cx="7431578" cy="461665"/>
          </a:xfrm>
          <a:prstGeom prst="rect">
            <a:avLst/>
          </a:prstGeom>
          <a:noFill/>
        </p:spPr>
        <p:txBody>
          <a:bodyPr wrap="square" rtlCol="0">
            <a:spAutoFit/>
          </a:bodyPr>
          <a:lstStyle/>
          <a:p>
            <a:r>
              <a:rPr lang="pt-BR" sz="2400" dirty="0" smtClean="0"/>
              <a:t>Histórico EIA/Rima – Premissas básicas</a:t>
            </a:r>
            <a:endParaRPr lang="pt-BR"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28" descr="S18_jaco01"/>
          <p:cNvPicPr>
            <a:picLocks noChangeAspect="1" noChangeArrowheads="1"/>
          </p:cNvPicPr>
          <p:nvPr/>
        </p:nvPicPr>
        <p:blipFill>
          <a:blip r:embed="rId3" cstate="print"/>
          <a:srcRect/>
          <a:stretch>
            <a:fillRect/>
          </a:stretch>
        </p:blipFill>
        <p:spPr bwMode="auto">
          <a:xfrm>
            <a:off x="0" y="14288"/>
            <a:ext cx="9144000" cy="6858000"/>
          </a:xfrm>
          <a:prstGeom prst="rect">
            <a:avLst/>
          </a:prstGeom>
          <a:noFill/>
          <a:ln w="9525">
            <a:noFill/>
            <a:miter lim="800000"/>
            <a:headEnd/>
            <a:tailEnd/>
          </a:ln>
        </p:spPr>
      </p:pic>
      <p:graphicFrame>
        <p:nvGraphicFramePr>
          <p:cNvPr id="21597" name="Group 93"/>
          <p:cNvGraphicFramePr>
            <a:graphicFrameLocks noGrp="1"/>
          </p:cNvGraphicFramePr>
          <p:nvPr>
            <p:ph/>
          </p:nvPr>
        </p:nvGraphicFramePr>
        <p:xfrm>
          <a:off x="1835150" y="1628775"/>
          <a:ext cx="20071629" cy="3731551"/>
        </p:xfrm>
        <a:graphic>
          <a:graphicData uri="http://schemas.openxmlformats.org/drawingml/2006/table">
            <a:tbl>
              <a:tblPr/>
              <a:tblGrid>
                <a:gridCol w="1439863"/>
                <a:gridCol w="1366260"/>
                <a:gridCol w="1427018"/>
                <a:gridCol w="1439863"/>
                <a:gridCol w="1439862"/>
                <a:gridCol w="1439863"/>
                <a:gridCol w="1439862"/>
                <a:gridCol w="1501775"/>
                <a:gridCol w="1377950"/>
                <a:gridCol w="1439863"/>
                <a:gridCol w="1439862"/>
                <a:gridCol w="1439863"/>
                <a:gridCol w="1439863"/>
                <a:gridCol w="1439862"/>
              </a:tblGrid>
              <a:tr h="31591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dirty="0" smtClean="0">
                          <a:ln>
                            <a:noFill/>
                          </a:ln>
                          <a:solidFill>
                            <a:schemeClr val="bg1"/>
                          </a:solidFill>
                          <a:effectLst/>
                          <a:latin typeface="Arial" charset="0"/>
                          <a:ea typeface="Calibri" pitchFamily="34" charset="0"/>
                          <a:cs typeface="Times New Roman" pitchFamily="18" charset="0"/>
                        </a:rPr>
                        <a:t>2001 -2002</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smtClean="0">
                          <a:ln>
                            <a:noFill/>
                          </a:ln>
                          <a:solidFill>
                            <a:schemeClr val="bg1"/>
                          </a:solidFill>
                          <a:effectLst/>
                          <a:latin typeface="Arial" charset="0"/>
                          <a:ea typeface="Calibri" pitchFamily="34" charset="0"/>
                          <a:cs typeface="Times New Roman" pitchFamily="18" charset="0"/>
                        </a:rPr>
                        <a:t>2002-2005</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dirty="0" smtClean="0">
                          <a:ln>
                            <a:noFill/>
                          </a:ln>
                          <a:solidFill>
                            <a:schemeClr val="bg1"/>
                          </a:solidFill>
                          <a:effectLst/>
                          <a:latin typeface="Arial" charset="0"/>
                          <a:ea typeface="Calibri" pitchFamily="34" charset="0"/>
                          <a:cs typeface="Times New Roman" pitchFamily="18" charset="0"/>
                        </a:rPr>
                        <a:t>2005</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gridSpan="5">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dirty="0" smtClean="0">
                          <a:ln>
                            <a:noFill/>
                          </a:ln>
                          <a:solidFill>
                            <a:schemeClr val="bg1"/>
                          </a:solidFill>
                          <a:effectLst/>
                          <a:latin typeface="Arial" charset="0"/>
                          <a:ea typeface="Calibri" pitchFamily="34" charset="0"/>
                          <a:cs typeface="Times New Roman" pitchFamily="18" charset="0"/>
                        </a:rPr>
                        <a:t>2006</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smtClean="0">
                          <a:ln>
                            <a:noFill/>
                          </a:ln>
                          <a:solidFill>
                            <a:schemeClr val="bg1"/>
                          </a:solidFill>
                          <a:effectLst/>
                          <a:latin typeface="Arial" charset="0"/>
                          <a:ea typeface="Calibri" pitchFamily="34" charset="0"/>
                          <a:cs typeface="Times New Roman" pitchFamily="18" charset="0"/>
                        </a:rPr>
                        <a:t>2006 / 2007</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gridSpan="2">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smtClean="0">
                          <a:ln>
                            <a:noFill/>
                          </a:ln>
                          <a:solidFill>
                            <a:schemeClr val="bg1"/>
                          </a:solidFill>
                          <a:effectLst/>
                          <a:latin typeface="Arial" charset="0"/>
                          <a:ea typeface="Calibri" pitchFamily="34" charset="0"/>
                          <a:cs typeface="Times New Roman" pitchFamily="18" charset="0"/>
                        </a:rPr>
                        <a:t>2007</a:t>
                      </a: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hMerge="1">
                  <a:txBody>
                    <a:bodyPr/>
                    <a:lstStyle/>
                    <a:p>
                      <a:endParaRPr lang="pt-BR"/>
                    </a:p>
                  </a:txBody>
                  <a:tcPr/>
                </a:tc>
                <a:tc gridSpan="3">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600" b="1" i="0" u="none" strike="noStrike" cap="none" normalizeH="0" baseline="0" dirty="0" smtClean="0">
                          <a:ln>
                            <a:noFill/>
                          </a:ln>
                          <a:solidFill>
                            <a:schemeClr val="bg1"/>
                          </a:solidFill>
                          <a:effectLst/>
                          <a:latin typeface="Arial" charset="0"/>
                          <a:ea typeface="Calibri" pitchFamily="34" charset="0"/>
                          <a:cs typeface="Times New Roman" pitchFamily="18" charset="0"/>
                        </a:rPr>
                        <a:t>2008</a:t>
                      </a:r>
                    </a:p>
                  </a:txBody>
                  <a:tcPr marL="72000" marR="7200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1EB53A"/>
                    </a:solidFill>
                  </a:tcPr>
                </a:tc>
                <a:tc hMerge="1">
                  <a:txBody>
                    <a:bodyPr/>
                    <a:lstStyle/>
                    <a:p>
                      <a:endParaRPr lang="pt-BR"/>
                    </a:p>
                  </a:txBody>
                  <a:tcPr/>
                </a:tc>
                <a:tc hMerge="1">
                  <a:txBody>
                    <a:bodyPr/>
                    <a:lstStyle/>
                    <a:p>
                      <a:endParaRPr lang="pt-BR"/>
                    </a:p>
                  </a:txBody>
                  <a:tcPr/>
                </a:tc>
              </a:tr>
              <a:tr h="31591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t-BR" sz="1300" b="1" i="0" u="none" strike="noStrike" cap="none" normalizeH="0" baseline="0" dirty="0" smtClean="0">
                        <a:ln>
                          <a:noFill/>
                        </a:ln>
                        <a:solidFill>
                          <a:srgbClr val="60605B"/>
                        </a:solidFill>
                        <a:effectLst/>
                        <a:latin typeface="Arial" charset="0"/>
                        <a:ea typeface="Calibri" pitchFamily="34" charset="0"/>
                        <a:cs typeface="Times New Roman" pitchFamily="18" charset="0"/>
                      </a:endParaRPr>
                    </a:p>
                  </a:txBody>
                  <a:tcPr marL="72000" marR="72000" marT="0" marB="0" anchor="ctr" horzOverflow="overflow">
                    <a:lnL w="12700" cap="flat" cmpd="sng" algn="ctr">
                      <a:solidFill>
                        <a:schemeClr val="bg1"/>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t-BR" sz="1300" b="1" i="0" u="none" strike="noStrike" cap="none" normalizeH="0" baseline="0" smtClean="0">
                        <a:ln>
                          <a:noFill/>
                        </a:ln>
                        <a:solidFill>
                          <a:srgbClr val="60605B"/>
                        </a:solidFill>
                        <a:effectLst/>
                        <a:latin typeface="Arial" charset="0"/>
                        <a:ea typeface="Calibri" pitchFamily="34" charset="0"/>
                        <a:cs typeface="Times New Roman" pitchFamily="18" charset="0"/>
                      </a:endParaRPr>
                    </a:p>
                  </a:txBody>
                  <a:tcPr marL="72000" marR="72000" marT="0" marB="0" anchor="ctr"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Mai</a:t>
                      </a:r>
                    </a:p>
                  </a:txBody>
                  <a:tcPr marL="36000" marR="0" marT="54000" marB="54000" horzOverflow="overflow">
                    <a:lnL w="12700" cap="flat" cmpd="sng" algn="ctr">
                      <a:solidFill>
                        <a:srgbClr val="E4F1DE"/>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10 Nov</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11 Nov</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29 Nov</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30 Nov</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Dez</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Mai/06 a Jul/07</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10 Jul</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dirty="0" smtClean="0">
                          <a:ln>
                            <a:noFill/>
                          </a:ln>
                          <a:solidFill>
                            <a:schemeClr val="bg1"/>
                          </a:solidFill>
                          <a:effectLst/>
                          <a:latin typeface="Arial" charset="0"/>
                          <a:ea typeface="Calibri" pitchFamily="34" charset="0"/>
                          <a:cs typeface="Times New Roman" pitchFamily="18" charset="0"/>
                        </a:rPr>
                        <a:t>10 Dez</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dirty="0" smtClean="0">
                          <a:ln>
                            <a:noFill/>
                          </a:ln>
                          <a:solidFill>
                            <a:schemeClr val="bg1"/>
                          </a:solidFill>
                          <a:effectLst/>
                          <a:latin typeface="Arial" charset="0"/>
                          <a:ea typeface="Calibri" pitchFamily="34" charset="0"/>
                          <a:cs typeface="Times New Roman" pitchFamily="18" charset="0"/>
                        </a:rPr>
                        <a:t>Fev</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18 Ago</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300" b="1" i="0" u="none" strike="noStrike" cap="none" normalizeH="0" baseline="0" smtClean="0">
                          <a:ln>
                            <a:noFill/>
                          </a:ln>
                          <a:solidFill>
                            <a:schemeClr val="bg1"/>
                          </a:solidFill>
                          <a:effectLst/>
                          <a:latin typeface="Arial" charset="0"/>
                          <a:ea typeface="Calibri" pitchFamily="34" charset="0"/>
                          <a:cs typeface="Times New Roman" pitchFamily="18" charset="0"/>
                        </a:rPr>
                        <a:t>1 Set</a:t>
                      </a:r>
                    </a:p>
                  </a:txBody>
                  <a:tcPr marL="36000" marR="0" marT="54000" marB="54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r>
              <a:tr h="1770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Estudos de Inventário</a:t>
                      </a:r>
                    </a:p>
                  </a:txBody>
                  <a:tcPr marL="54000" marR="54000" marT="54000" marB="54000" horzOverflow="overflow">
                    <a:lnL w="12700" cap="flat" cmpd="sng" algn="ctr">
                      <a:solidFill>
                        <a:schemeClr val="bg1"/>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Estudos de Viabilidade</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Protocolo EIA/RIMA e requerimento da LP</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Audiência Pública </a:t>
                      </a:r>
                      <a:r>
                        <a:rPr kumimoji="0" lang="pt-BR" sz="1700" b="0" i="0" u="none" strike="noStrike" cap="none" normalizeH="0" baseline="0" dirty="0" err="1" smtClean="0">
                          <a:ln>
                            <a:noFill/>
                          </a:ln>
                          <a:solidFill>
                            <a:schemeClr val="tx1"/>
                          </a:solidFill>
                          <a:effectLst/>
                          <a:latin typeface="Arial" charset="0"/>
                          <a:ea typeface="Calibri" pitchFamily="34" charset="0"/>
                          <a:cs typeface="Times New Roman" pitchFamily="18" charset="0"/>
                        </a:rPr>
                        <a:t>Jaci-Paraná</a:t>
                      </a:r>
                      <a:endPar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smtClean="0">
                        <a:ln>
                          <a:noFill/>
                        </a:ln>
                        <a:solidFill>
                          <a:schemeClr val="tx1"/>
                        </a:solidFill>
                        <a:effectLst/>
                        <a:latin typeface="Arial" charset="0"/>
                        <a:ea typeface="Calibri" pitchFamily="34" charset="0"/>
                        <a:cs typeface="Times New Roman" pitchFamily="18" charset="0"/>
                      </a:endParaRP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Audiência Pública -Porto Velho</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Audiência Pública </a:t>
                      </a:r>
                    </a:p>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err="1" smtClean="0">
                          <a:ln>
                            <a:noFill/>
                          </a:ln>
                          <a:solidFill>
                            <a:schemeClr val="tx1"/>
                          </a:solidFill>
                          <a:effectLst/>
                          <a:latin typeface="Arial" charset="0"/>
                          <a:ea typeface="Calibri" pitchFamily="34" charset="0"/>
                          <a:cs typeface="Times New Roman" pitchFamily="18" charset="0"/>
                        </a:rPr>
                        <a:t>Abunã</a:t>
                      </a:r>
                      <a:endPar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endParaRP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Audiência Pública Mutum Paraná</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600" b="0" i="0" u="none" strike="noStrike" kern="1200" cap="none" normalizeH="0" baseline="0" dirty="0" smtClean="0">
                          <a:ln>
                            <a:noFill/>
                          </a:ln>
                          <a:solidFill>
                            <a:schemeClr val="tx1"/>
                          </a:solidFill>
                          <a:effectLst/>
                          <a:latin typeface="Arial" charset="0"/>
                          <a:ea typeface="Calibri" pitchFamily="34" charset="0"/>
                          <a:cs typeface="Times New Roman" pitchFamily="18" charset="0"/>
                        </a:rPr>
                        <a:t>ANA declara as Reservas de Disponibilidade Hídrica dos </a:t>
                      </a:r>
                      <a:r>
                        <a:rPr kumimoji="0" lang="pt-BR" sz="1600" b="0" i="0" u="none" strike="noStrike" kern="1200" cap="none" normalizeH="0" baseline="0" dirty="0" err="1" smtClean="0">
                          <a:ln>
                            <a:noFill/>
                          </a:ln>
                          <a:solidFill>
                            <a:schemeClr val="tx1"/>
                          </a:solidFill>
                          <a:effectLst/>
                          <a:latin typeface="Arial" charset="0"/>
                          <a:ea typeface="Calibri" pitchFamily="34" charset="0"/>
                          <a:cs typeface="Times New Roman" pitchFamily="18" charset="0"/>
                        </a:rPr>
                        <a:t>AHEs</a:t>
                      </a:r>
                      <a:r>
                        <a:rPr kumimoji="0" lang="pt-BR" sz="1600" b="0" i="0" u="none" strike="noStrike" kern="1200" cap="none" normalizeH="0" baseline="0" dirty="0" smtClean="0">
                          <a:ln>
                            <a:noFill/>
                          </a:ln>
                          <a:solidFill>
                            <a:schemeClr val="tx1"/>
                          </a:solidFill>
                          <a:effectLst/>
                          <a:latin typeface="Arial" charset="0"/>
                          <a:ea typeface="Calibri" pitchFamily="34" charset="0"/>
                          <a:cs typeface="Times New Roman" pitchFamily="18" charset="0"/>
                        </a:rPr>
                        <a:t> de Santo Antônio e Jirau.</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600" b="0" i="0" u="none" strike="noStrike" cap="none" normalizeH="0" baseline="0" dirty="0" smtClean="0">
                        <a:ln>
                          <a:noFill/>
                        </a:ln>
                        <a:solidFill>
                          <a:schemeClr val="tx1"/>
                        </a:solidFill>
                        <a:effectLst/>
                        <a:latin typeface="Arial" charset="0"/>
                        <a:ea typeface="Calibri" pitchFamily="34" charset="0"/>
                        <a:cs typeface="Times New Roman" pitchFamily="18" charset="0"/>
                      </a:endParaRP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rgbClr val="FF0000"/>
                          </a:solidFill>
                          <a:effectLst/>
                          <a:latin typeface="Arial" charset="0"/>
                          <a:ea typeface="Calibri" pitchFamily="34" charset="0"/>
                          <a:cs typeface="Times New Roman" pitchFamily="18" charset="0"/>
                        </a:rPr>
                        <a:t>Processo Participativo (2.000 pessoas  / 64 reuniões)</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cap="none" normalizeH="0" baseline="0" dirty="0" smtClean="0">
                          <a:ln>
                            <a:noFill/>
                          </a:ln>
                          <a:solidFill>
                            <a:schemeClr val="tx1"/>
                          </a:solidFill>
                          <a:effectLst/>
                          <a:latin typeface="Arial" charset="0"/>
                          <a:ea typeface="Calibri" pitchFamily="34" charset="0"/>
                          <a:cs typeface="Times New Roman" pitchFamily="18" charset="0"/>
                        </a:rPr>
                        <a:t>Concessão da Licença Prévia (LP)</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500" b="0" i="0" u="none" strike="noStrike" cap="none" normalizeH="0" baseline="0" dirty="0" smtClean="0">
                          <a:ln>
                            <a:noFill/>
                          </a:ln>
                          <a:solidFill>
                            <a:schemeClr val="tx1"/>
                          </a:solidFill>
                          <a:effectLst/>
                          <a:latin typeface="Arial" charset="0"/>
                          <a:ea typeface="Calibri" pitchFamily="34" charset="0"/>
                          <a:cs typeface="Times New Roman" pitchFamily="18" charset="0"/>
                        </a:rPr>
                        <a:t>Leilão da ANEEL</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500" b="0" i="0" u="none" strike="noStrike" cap="none" normalizeH="0" baseline="0" dirty="0" smtClean="0">
                          <a:ln>
                            <a:noFill/>
                          </a:ln>
                          <a:solidFill>
                            <a:schemeClr val="tx1"/>
                          </a:solidFill>
                          <a:effectLst/>
                          <a:latin typeface="Arial" charset="0"/>
                          <a:ea typeface="Calibri" pitchFamily="34" charset="0"/>
                          <a:cs typeface="Times New Roman" pitchFamily="18" charset="0"/>
                        </a:rPr>
                        <a:t>Apresentação do PBA na sede do IBAMA p/ os seguintes órgãos:  IBAMA, IPHAN, FUNAI, INCRA, EPE, ANEEL, MS, MMA, MME, Casa Civil e Presidência República.</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kern="1200" cap="none" normalizeH="0" baseline="0" dirty="0" smtClean="0">
                          <a:ln>
                            <a:noFill/>
                          </a:ln>
                          <a:solidFill>
                            <a:schemeClr val="tx1"/>
                          </a:solidFill>
                          <a:effectLst/>
                          <a:latin typeface="Arial" charset="0"/>
                          <a:ea typeface="Calibri" pitchFamily="34" charset="0"/>
                          <a:cs typeface="Times New Roman" pitchFamily="18" charset="0"/>
                        </a:rPr>
                        <a:t>Concessão da Licença de Instalação (LI)</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700" b="0" i="0" u="none" strike="noStrike" kern="1200" cap="none" normalizeH="0" baseline="0" dirty="0" smtClean="0">
                          <a:ln>
                            <a:noFill/>
                          </a:ln>
                          <a:solidFill>
                            <a:schemeClr val="tx1"/>
                          </a:solidFill>
                          <a:effectLst/>
                          <a:latin typeface="Arial" charset="0"/>
                          <a:ea typeface="Calibri" pitchFamily="34" charset="0"/>
                          <a:cs typeface="Times New Roman" pitchFamily="18" charset="0"/>
                        </a:rPr>
                        <a:t>Início das obras</a:t>
                      </a:r>
                    </a:p>
                  </a:txBody>
                  <a:tcPr marL="54000" marR="54000" marT="54000" marB="54000" horzOverflow="overflow">
                    <a:lnL w="12700" cap="flat" cmpd="sng" algn="ctr">
                      <a:solidFill>
                        <a:srgbClr val="E4F1DE"/>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chemeClr val="bg1"/>
                    </a:solidFill>
                  </a:tcPr>
                </a:tc>
              </a:tr>
            </a:tbl>
          </a:graphicData>
        </a:graphic>
      </p:graphicFrame>
      <p:pic>
        <p:nvPicPr>
          <p:cNvPr id="11332"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1333" name="CaixaDeTexto 2"/>
          <p:cNvSpPr txBox="1">
            <a:spLocks noChangeArrowheads="1"/>
          </p:cNvSpPr>
          <p:nvPr/>
        </p:nvSpPr>
        <p:spPr bwMode="auto">
          <a:xfrm>
            <a:off x="92075" y="85725"/>
            <a:ext cx="7194550" cy="369888"/>
          </a:xfrm>
          <a:prstGeom prst="rect">
            <a:avLst/>
          </a:prstGeom>
          <a:noFill/>
          <a:ln w="9525">
            <a:noFill/>
            <a:miter lim="800000"/>
            <a:headEnd/>
            <a:tailEnd/>
          </a:ln>
        </p:spPr>
        <p:txBody>
          <a:bodyPr lIns="0" tIns="0" rIns="0" bIns="0">
            <a:spAutoFit/>
          </a:bodyPr>
          <a:lstStyle/>
          <a:p>
            <a:r>
              <a:rPr lang="pt-BR" sz="2400"/>
              <a:t>MARCOS DO PROCESSO DE LICENCIAMENTO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21597"/>
                                        </p:tgtEl>
                                        <p:attrNameLst>
                                          <p:attrName>style.visibility</p:attrName>
                                        </p:attrNameLst>
                                      </p:cBhvr>
                                      <p:to>
                                        <p:strVal val="visible"/>
                                      </p:to>
                                    </p:set>
                                    <p:anim calcmode="lin" valueType="num">
                                      <p:cBhvr additive="base">
                                        <p:cTn id="7" dur="1000" fill="hold"/>
                                        <p:tgtEl>
                                          <p:spTgt spid="21597"/>
                                        </p:tgtEl>
                                        <p:attrNameLst>
                                          <p:attrName>ppt_x</p:attrName>
                                        </p:attrNameLst>
                                      </p:cBhvr>
                                      <p:tavLst>
                                        <p:tav tm="0">
                                          <p:val>
                                            <p:strVal val="1+#ppt_w/2"/>
                                          </p:val>
                                        </p:tav>
                                        <p:tav tm="100000">
                                          <p:val>
                                            <p:strVal val="#ppt_x"/>
                                          </p:val>
                                        </p:tav>
                                      </p:tavLst>
                                    </p:anim>
                                    <p:anim calcmode="lin" valueType="num">
                                      <p:cBhvr additive="base">
                                        <p:cTn id="8" dur="1000" fill="hold"/>
                                        <p:tgtEl>
                                          <p:spTgt spid="2159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path" presetSubtype="0" accel="50000" decel="50000" fill="hold" nodeType="clickEffect">
                                  <p:stCondLst>
                                    <p:cond delay="0"/>
                                  </p:stCondLst>
                                  <p:childTnLst>
                                    <p:animMotion origin="layout" path="M -1.94444E-6 -1.48148E-6 L -0.96041 -1.48148E-6 " pathEditMode="relative" rAng="0" ptsTypes="AA">
                                      <p:cBhvr>
                                        <p:cTn id="12" dur="2000" fill="hold"/>
                                        <p:tgtEl>
                                          <p:spTgt spid="21597"/>
                                        </p:tgtEl>
                                        <p:attrNameLst>
                                          <p:attrName>ppt_x</p:attrName>
                                          <p:attrName>ppt_y</p:attrName>
                                        </p:attrNameLst>
                                      </p:cBhvr>
                                      <p:rCtr x="-480" y="0"/>
                                    </p:animMotion>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nodeType="clickEffect">
                                  <p:stCondLst>
                                    <p:cond delay="0"/>
                                  </p:stCondLst>
                                  <p:childTnLst>
                                    <p:animMotion origin="layout" path="M -0.96041 -1.48148E-6 L -1.41719 -1.48148E-6 " pathEditMode="relative" rAng="0" ptsTypes="AA">
                                      <p:cBhvr>
                                        <p:cTn id="16" dur="2000" fill="hold"/>
                                        <p:tgtEl>
                                          <p:spTgt spid="21597"/>
                                        </p:tgtEl>
                                        <p:attrNameLst>
                                          <p:attrName>ppt_x</p:attrName>
                                          <p:attrName>ppt_y</p:attrName>
                                        </p:attrNameLst>
                                      </p:cBhvr>
                                      <p:rCtr x="-228" y="0"/>
                                    </p:animMotion>
                                  </p:childTnLst>
                                </p:cTn>
                              </p:par>
                            </p:childTnLst>
                          </p:cTn>
                        </p:par>
                      </p:childTnLst>
                    </p:cTn>
                  </p:par>
                  <p:par>
                    <p:cTn id="17" fill="hold">
                      <p:stCondLst>
                        <p:cond delay="indefinite"/>
                      </p:stCondLst>
                      <p:childTnLst>
                        <p:par>
                          <p:cTn id="18" fill="hold">
                            <p:stCondLst>
                              <p:cond delay="0"/>
                            </p:stCondLst>
                            <p:childTnLst>
                              <p:par>
                                <p:cTn id="19" presetID="35" presetClass="path" presetSubtype="0" accel="50000" decel="50000" fill="hold" nodeType="clickEffect">
                                  <p:stCondLst>
                                    <p:cond delay="0"/>
                                  </p:stCondLst>
                                  <p:childTnLst>
                                    <p:animMotion origin="layout" path="M -1.41719 -1.48148E-6 L -2.34635 -1.48148E-6 " pathEditMode="relative" rAng="0" ptsTypes="AA">
                                      <p:cBhvr>
                                        <p:cTn id="20" dur="2000" fill="hold"/>
                                        <p:tgtEl>
                                          <p:spTgt spid="21597"/>
                                        </p:tgtEl>
                                        <p:attrNameLst>
                                          <p:attrName>ppt_x</p:attrName>
                                          <p:attrName>ppt_y</p:attrName>
                                        </p:attrNameLst>
                                      </p:cBhvr>
                                      <p:rCtr x="-46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2" name="Retângulo de cantos arredondados 31"/>
          <p:cNvSpPr>
            <a:spLocks noChangeArrowheads="1"/>
          </p:cNvSpPr>
          <p:nvPr/>
        </p:nvSpPr>
        <p:spPr bwMode="auto">
          <a:xfrm>
            <a:off x="216131" y="877888"/>
            <a:ext cx="7126057" cy="1036637"/>
          </a:xfrm>
          <a:prstGeom prst="roundRect">
            <a:avLst>
              <a:gd name="adj" fmla="val 0"/>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33" name="Retângulo de cantos arredondados 32"/>
          <p:cNvSpPr>
            <a:spLocks noChangeArrowheads="1"/>
          </p:cNvSpPr>
          <p:nvPr/>
        </p:nvSpPr>
        <p:spPr bwMode="auto">
          <a:xfrm>
            <a:off x="323850" y="963613"/>
            <a:ext cx="6950075" cy="865187"/>
          </a:xfrm>
          <a:prstGeom prst="roundRect">
            <a:avLst>
              <a:gd name="adj" fmla="val 7815"/>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pic>
        <p:nvPicPr>
          <p:cNvPr id="12293"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sp>
        <p:nvSpPr>
          <p:cNvPr id="29" name="CaixaDeTexto 28"/>
          <p:cNvSpPr txBox="1">
            <a:spLocks noChangeArrowheads="1"/>
          </p:cNvSpPr>
          <p:nvPr/>
        </p:nvSpPr>
        <p:spPr bwMode="auto">
          <a:xfrm>
            <a:off x="468313" y="1089025"/>
            <a:ext cx="6638925" cy="738188"/>
          </a:xfrm>
          <a:prstGeom prst="rect">
            <a:avLst/>
          </a:prstGeom>
          <a:noFill/>
          <a:ln w="9525">
            <a:noFill/>
            <a:miter lim="800000"/>
            <a:headEnd/>
            <a:tailEnd/>
          </a:ln>
        </p:spPr>
        <p:txBody>
          <a:bodyPr lIns="0" tIns="0" rIns="0" bIns="0">
            <a:spAutoFit/>
          </a:bodyPr>
          <a:lstStyle/>
          <a:p>
            <a:pPr>
              <a:spcBef>
                <a:spcPct val="50000"/>
              </a:spcBef>
              <a:defRPr/>
            </a:pPr>
            <a:r>
              <a:rPr lang="pt-BR" sz="2400" spc="100" dirty="0">
                <a:solidFill>
                  <a:srgbClr val="00709E"/>
                </a:solidFill>
              </a:rPr>
              <a:t>Responsável</a:t>
            </a:r>
            <a:r>
              <a:rPr lang="pt-BR" sz="2400" spc="100" dirty="0">
                <a:solidFill>
                  <a:srgbClr val="60605B"/>
                </a:solidFill>
              </a:rPr>
              <a:t> </a:t>
            </a:r>
            <a:r>
              <a:rPr lang="pt-BR" sz="2400" spc="100" dirty="0"/>
              <a:t>pelo licenciamento  ambiental: IBAMA/Sede</a:t>
            </a:r>
          </a:p>
        </p:txBody>
      </p:sp>
      <p:pic>
        <p:nvPicPr>
          <p:cNvPr id="12295"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12296" name="CaixaDeTexto 2"/>
          <p:cNvSpPr txBox="1">
            <a:spLocks noChangeArrowheads="1"/>
          </p:cNvSpPr>
          <p:nvPr/>
        </p:nvSpPr>
        <p:spPr bwMode="auto">
          <a:xfrm>
            <a:off x="203200" y="85725"/>
            <a:ext cx="8788400" cy="338138"/>
          </a:xfrm>
          <a:prstGeom prst="rect">
            <a:avLst/>
          </a:prstGeom>
          <a:noFill/>
          <a:ln w="9525">
            <a:noFill/>
            <a:miter lim="800000"/>
            <a:headEnd/>
            <a:tailEnd/>
          </a:ln>
        </p:spPr>
        <p:txBody>
          <a:bodyPr lIns="0" tIns="0" rIns="0" bIns="0">
            <a:spAutoFit/>
          </a:bodyPr>
          <a:lstStyle/>
          <a:p>
            <a:r>
              <a:rPr lang="pt-BR" sz="2200"/>
              <a:t>INSTITUIÇÕES ENVOLVIDAS NO LICENCIAMENTO</a:t>
            </a:r>
          </a:p>
        </p:txBody>
      </p:sp>
      <p:sp>
        <p:nvSpPr>
          <p:cNvPr id="31" name="Retângulo de cantos arredondados 30"/>
          <p:cNvSpPr>
            <a:spLocks noChangeArrowheads="1"/>
          </p:cNvSpPr>
          <p:nvPr/>
        </p:nvSpPr>
        <p:spPr bwMode="auto">
          <a:xfrm>
            <a:off x="432262" y="1957388"/>
            <a:ext cx="7764087" cy="4509914"/>
          </a:xfrm>
          <a:prstGeom prst="roundRect">
            <a:avLst>
              <a:gd name="adj" fmla="val 8528"/>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34" name="Retângulo de cantos arredondados 33"/>
          <p:cNvSpPr>
            <a:spLocks noChangeArrowheads="1"/>
          </p:cNvSpPr>
          <p:nvPr/>
        </p:nvSpPr>
        <p:spPr bwMode="auto">
          <a:xfrm>
            <a:off x="515389" y="2065251"/>
            <a:ext cx="7510463" cy="4235796"/>
          </a:xfrm>
          <a:prstGeom prst="roundRect">
            <a:avLst>
              <a:gd name="adj" fmla="val 7815"/>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36" name="CaixaDeTexto 35"/>
          <p:cNvSpPr txBox="1">
            <a:spLocks noChangeArrowheads="1"/>
          </p:cNvSpPr>
          <p:nvPr/>
        </p:nvSpPr>
        <p:spPr bwMode="auto">
          <a:xfrm>
            <a:off x="697548" y="2933788"/>
            <a:ext cx="3173412" cy="3324225"/>
          </a:xfrm>
          <a:prstGeom prst="rect">
            <a:avLst/>
          </a:prstGeom>
          <a:noFill/>
          <a:ln w="9525">
            <a:noFill/>
            <a:miter lim="800000"/>
            <a:headEnd/>
            <a:tailEnd/>
          </a:ln>
        </p:spPr>
        <p:txBody>
          <a:bodyPr lIns="0" tIns="0" rIns="0" bIns="0">
            <a:spAutoFit/>
          </a:bodyPr>
          <a:lstStyle/>
          <a:p>
            <a:pPr>
              <a:spcAft>
                <a:spcPct val="40000"/>
              </a:spcAft>
              <a:buFont typeface="Arial" pitchFamily="34" charset="0"/>
              <a:buChar char="•"/>
              <a:defRPr/>
            </a:pPr>
            <a:r>
              <a:rPr lang="pt-BR" sz="2000" spc="100" dirty="0"/>
              <a:t> </a:t>
            </a:r>
            <a:r>
              <a:rPr lang="pt-BR" sz="2000" spc="100" dirty="0" err="1"/>
              <a:t>ICMBio</a:t>
            </a:r>
            <a:endParaRPr lang="pt-BR" sz="2000" spc="100" dirty="0"/>
          </a:p>
          <a:p>
            <a:pPr>
              <a:spcAft>
                <a:spcPct val="40000"/>
              </a:spcAft>
              <a:buFont typeface="Arial" pitchFamily="34" charset="0"/>
              <a:buChar char="•"/>
              <a:defRPr/>
            </a:pPr>
            <a:r>
              <a:rPr lang="pt-BR" sz="2000" spc="100" dirty="0"/>
              <a:t> IPHAN</a:t>
            </a:r>
          </a:p>
          <a:p>
            <a:pPr>
              <a:spcAft>
                <a:spcPct val="40000"/>
              </a:spcAft>
              <a:buFont typeface="Arial" pitchFamily="34" charset="0"/>
              <a:buChar char="•"/>
              <a:defRPr/>
            </a:pPr>
            <a:r>
              <a:rPr lang="pt-BR" sz="2000" spc="100" dirty="0"/>
              <a:t> FUNAI</a:t>
            </a:r>
          </a:p>
          <a:p>
            <a:pPr>
              <a:spcAft>
                <a:spcPct val="40000"/>
              </a:spcAft>
              <a:buFont typeface="Arial" pitchFamily="34" charset="0"/>
              <a:buChar char="•"/>
              <a:defRPr/>
            </a:pPr>
            <a:r>
              <a:rPr lang="pt-BR" sz="2000" spc="100" dirty="0"/>
              <a:t> ANA</a:t>
            </a:r>
          </a:p>
          <a:p>
            <a:pPr>
              <a:spcAft>
                <a:spcPct val="40000"/>
              </a:spcAft>
              <a:buFont typeface="Arial" pitchFamily="34" charset="0"/>
              <a:buChar char="•"/>
              <a:defRPr/>
            </a:pPr>
            <a:r>
              <a:rPr lang="pt-BR" sz="2000" spc="100" dirty="0"/>
              <a:t> ANEEL</a:t>
            </a:r>
          </a:p>
          <a:p>
            <a:pPr>
              <a:spcAft>
                <a:spcPct val="40000"/>
              </a:spcAft>
              <a:buFont typeface="Arial" pitchFamily="34" charset="0"/>
              <a:buChar char="•"/>
              <a:defRPr/>
            </a:pPr>
            <a:r>
              <a:rPr lang="pt-BR" sz="2000" spc="100" dirty="0"/>
              <a:t> Ministério da Saúde</a:t>
            </a:r>
          </a:p>
          <a:p>
            <a:pPr>
              <a:spcAft>
                <a:spcPct val="40000"/>
              </a:spcAft>
              <a:buFont typeface="Arial" pitchFamily="34" charset="0"/>
              <a:buChar char="•"/>
              <a:defRPr/>
            </a:pPr>
            <a:r>
              <a:rPr lang="pt-BR" sz="2000" spc="100" dirty="0"/>
              <a:t> CPRM / DNPM</a:t>
            </a:r>
          </a:p>
          <a:p>
            <a:pPr>
              <a:spcAft>
                <a:spcPct val="40000"/>
              </a:spcAft>
              <a:buFont typeface="Arial" pitchFamily="34" charset="0"/>
              <a:buChar char="•"/>
              <a:defRPr/>
            </a:pPr>
            <a:endParaRPr lang="pt-BR" sz="2000" spc="100" dirty="0"/>
          </a:p>
        </p:txBody>
      </p:sp>
      <p:sp>
        <p:nvSpPr>
          <p:cNvPr id="37" name="CaixaDeTexto 21"/>
          <p:cNvSpPr txBox="1">
            <a:spLocks noChangeArrowheads="1"/>
          </p:cNvSpPr>
          <p:nvPr/>
        </p:nvSpPr>
        <p:spPr bwMode="auto">
          <a:xfrm>
            <a:off x="304800" y="2301875"/>
            <a:ext cx="5432425" cy="331788"/>
          </a:xfrm>
          <a:prstGeom prst="rect">
            <a:avLst/>
          </a:prstGeom>
          <a:noFill/>
          <a:ln w="9525">
            <a:noFill/>
            <a:miter lim="800000"/>
            <a:headEnd/>
            <a:tailEnd/>
          </a:ln>
        </p:spPr>
        <p:txBody>
          <a:bodyPr lIns="0" tIns="0" rIns="0" bIns="0">
            <a:spAutoFit/>
          </a:bodyPr>
          <a:lstStyle/>
          <a:p>
            <a:pPr>
              <a:lnSpc>
                <a:spcPct val="90000"/>
              </a:lnSpc>
              <a:spcBef>
                <a:spcPct val="50000"/>
              </a:spcBef>
              <a:defRPr/>
            </a:pPr>
            <a:r>
              <a:rPr lang="pt-BR" sz="2400" spc="100" dirty="0" smtClean="0">
                <a:solidFill>
                  <a:srgbClr val="00709E"/>
                </a:solidFill>
              </a:rPr>
              <a:t>        Demais </a:t>
            </a:r>
            <a:r>
              <a:rPr lang="pt-BR" sz="2400" spc="100" dirty="0">
                <a:solidFill>
                  <a:srgbClr val="00709E"/>
                </a:solidFill>
              </a:rPr>
              <a:t>instituições envolvidas:</a:t>
            </a:r>
          </a:p>
        </p:txBody>
      </p:sp>
      <p:sp>
        <p:nvSpPr>
          <p:cNvPr id="50" name="CaixaDeTexto 49"/>
          <p:cNvSpPr txBox="1">
            <a:spLocks noChangeArrowheads="1"/>
          </p:cNvSpPr>
          <p:nvPr/>
        </p:nvSpPr>
        <p:spPr bwMode="auto">
          <a:xfrm>
            <a:off x="4144963" y="2970213"/>
            <a:ext cx="2689225" cy="2770187"/>
          </a:xfrm>
          <a:prstGeom prst="rect">
            <a:avLst/>
          </a:prstGeom>
          <a:noFill/>
          <a:ln w="9525">
            <a:noFill/>
            <a:miter lim="800000"/>
            <a:headEnd/>
            <a:tailEnd/>
          </a:ln>
        </p:spPr>
        <p:txBody>
          <a:bodyPr lIns="0" tIns="0" rIns="0" bIns="0">
            <a:spAutoFit/>
          </a:bodyPr>
          <a:lstStyle/>
          <a:p>
            <a:pPr>
              <a:spcAft>
                <a:spcPct val="40000"/>
              </a:spcAft>
              <a:buFont typeface="Arial" pitchFamily="34" charset="0"/>
              <a:buChar char="•"/>
              <a:defRPr/>
            </a:pPr>
            <a:r>
              <a:rPr lang="pt-BR" sz="2000" spc="100" dirty="0"/>
              <a:t> MPF e MPE</a:t>
            </a:r>
          </a:p>
          <a:p>
            <a:pPr>
              <a:spcAft>
                <a:spcPct val="40000"/>
              </a:spcAft>
              <a:buFont typeface="Arial" pitchFamily="34" charset="0"/>
              <a:buChar char="•"/>
              <a:defRPr/>
            </a:pPr>
            <a:r>
              <a:rPr lang="pt-BR" sz="2000" spc="100" dirty="0"/>
              <a:t> SEDAM</a:t>
            </a:r>
          </a:p>
          <a:p>
            <a:pPr>
              <a:spcAft>
                <a:spcPct val="40000"/>
              </a:spcAft>
              <a:buFont typeface="Arial" pitchFamily="34" charset="0"/>
              <a:buChar char="•"/>
              <a:defRPr/>
            </a:pPr>
            <a:r>
              <a:rPr lang="pt-BR" sz="2000" spc="100" dirty="0"/>
              <a:t> INCRA / MDA</a:t>
            </a:r>
          </a:p>
          <a:p>
            <a:pPr>
              <a:spcAft>
                <a:spcPct val="40000"/>
              </a:spcAft>
              <a:buFont typeface="Arial" pitchFamily="34" charset="0"/>
              <a:buChar char="•"/>
              <a:defRPr/>
            </a:pPr>
            <a:r>
              <a:rPr lang="pt-BR" sz="2000" spc="100" dirty="0"/>
              <a:t> GRPU</a:t>
            </a:r>
          </a:p>
          <a:p>
            <a:pPr>
              <a:spcAft>
                <a:spcPct val="40000"/>
              </a:spcAft>
              <a:buFont typeface="Arial" pitchFamily="34" charset="0"/>
              <a:buChar char="•"/>
              <a:defRPr/>
            </a:pPr>
            <a:r>
              <a:rPr lang="pt-BR" sz="2000" spc="100" dirty="0"/>
              <a:t> Secretarias Municipais de PVH</a:t>
            </a:r>
          </a:p>
          <a:p>
            <a:pPr>
              <a:spcAft>
                <a:spcPct val="40000"/>
              </a:spcAft>
              <a:buFont typeface="Arial" pitchFamily="34" charset="0"/>
              <a:buChar char="•"/>
              <a:defRPr/>
            </a:pPr>
            <a:endParaRPr lang="pt-BR" sz="20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7">
                                            <p:txEl>
                                              <p:pRg st="0" end="0"/>
                                            </p:txEl>
                                          </p:spTgt>
                                        </p:tgtEl>
                                        <p:attrNameLst>
                                          <p:attrName>style.visibility</p:attrName>
                                        </p:attrNameLst>
                                      </p:cBhvr>
                                      <p:to>
                                        <p:strVal val="visible"/>
                                      </p:to>
                                    </p:set>
                                    <p:animEffect transition="in" filter="fade">
                                      <p:cBhvr>
                                        <p:cTn id="24" dur="500"/>
                                        <p:tgtEl>
                                          <p:spTgt spid="37">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29" grpId="0"/>
      <p:bldP spid="31" grpId="0" animBg="1"/>
      <p:bldP spid="34" grpId="0" animBg="1"/>
      <p:bldP spid="36"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7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pSp>
        <p:nvGrpSpPr>
          <p:cNvPr id="2" name="Group 22"/>
          <p:cNvGrpSpPr>
            <a:grpSpLocks/>
          </p:cNvGrpSpPr>
          <p:nvPr/>
        </p:nvGrpSpPr>
        <p:grpSpPr bwMode="auto">
          <a:xfrm>
            <a:off x="174625" y="107950"/>
            <a:ext cx="8786813" cy="6748463"/>
            <a:chOff x="110" y="68"/>
            <a:chExt cx="5535" cy="4251"/>
          </a:xfrm>
        </p:grpSpPr>
        <p:sp>
          <p:nvSpPr>
            <p:cNvPr id="32" name="Retângulo de cantos arredondados 31"/>
            <p:cNvSpPr>
              <a:spLocks noChangeArrowheads="1"/>
            </p:cNvSpPr>
            <p:nvPr/>
          </p:nvSpPr>
          <p:spPr bwMode="auto">
            <a:xfrm>
              <a:off x="110" y="68"/>
              <a:ext cx="5535" cy="4251"/>
            </a:xfrm>
            <a:prstGeom prst="roundRect">
              <a:avLst>
                <a:gd name="adj" fmla="val 244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33" name="Retângulo de cantos arredondados 32"/>
            <p:cNvSpPr>
              <a:spLocks noChangeArrowheads="1"/>
            </p:cNvSpPr>
            <p:nvPr/>
          </p:nvSpPr>
          <p:spPr bwMode="auto">
            <a:xfrm>
              <a:off x="154" y="119"/>
              <a:ext cx="5430" cy="4101"/>
            </a:xfrm>
            <a:prstGeom prst="roundRect">
              <a:avLst>
                <a:gd name="adj" fmla="val 2315"/>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grpSp>
      <p:pic>
        <p:nvPicPr>
          <p:cNvPr id="13316"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graphicFrame>
        <p:nvGraphicFramePr>
          <p:cNvPr id="262151" name="Group 7"/>
          <p:cNvGraphicFramePr>
            <a:graphicFrameLocks noGrp="1"/>
          </p:cNvGraphicFramePr>
          <p:nvPr>
            <p:ph idx="4294967295"/>
          </p:nvPr>
        </p:nvGraphicFramePr>
        <p:xfrm>
          <a:off x="406400" y="481013"/>
          <a:ext cx="8274050" cy="5677662"/>
        </p:xfrm>
        <a:graphic>
          <a:graphicData uri="http://schemas.openxmlformats.org/drawingml/2006/table">
            <a:tbl>
              <a:tblPr/>
              <a:tblGrid>
                <a:gridCol w="1774825"/>
                <a:gridCol w="2935288"/>
                <a:gridCol w="1674812"/>
                <a:gridCol w="1889125"/>
              </a:tblGrid>
              <a:tr h="204788">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700" b="1" i="0" u="none" strike="noStrike" cap="none" normalizeH="0" baseline="0" dirty="0" smtClean="0">
                          <a:ln>
                            <a:noFill/>
                          </a:ln>
                          <a:solidFill>
                            <a:schemeClr val="bg1"/>
                          </a:solidFill>
                          <a:effectLst/>
                          <a:latin typeface="Arial" charset="0"/>
                          <a:ea typeface="Calibri" pitchFamily="34" charset="0"/>
                          <a:cs typeface="Times New Roman" pitchFamily="18" charset="0"/>
                        </a:rPr>
                        <a:t>Gerenciais (02)</a:t>
                      </a:r>
                    </a:p>
                  </a:txBody>
                  <a:tcPr marL="108000" marR="0" marT="0" marB="0"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9EA0"/>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700" b="1" i="0" u="none" strike="noStrike" cap="none" normalizeH="0" baseline="0" dirty="0" smtClean="0">
                          <a:ln>
                            <a:noFill/>
                          </a:ln>
                          <a:solidFill>
                            <a:schemeClr val="bg1"/>
                          </a:solidFill>
                          <a:effectLst/>
                          <a:latin typeface="Arial" charset="0"/>
                          <a:ea typeface="Calibri" pitchFamily="34" charset="0"/>
                          <a:cs typeface="Times New Roman" pitchFamily="18" charset="0"/>
                        </a:rPr>
                        <a:t>Meio Socioeconômico (13)</a:t>
                      </a:r>
                    </a:p>
                  </a:txBody>
                  <a:tcPr marL="10800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00709E"/>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700" b="1" i="0" u="none" strike="noStrike" cap="none" normalizeH="0" baseline="0" dirty="0" smtClean="0">
                          <a:ln>
                            <a:noFill/>
                          </a:ln>
                          <a:solidFill>
                            <a:schemeClr val="bg1"/>
                          </a:solidFill>
                          <a:effectLst/>
                          <a:latin typeface="Arial" charset="0"/>
                          <a:ea typeface="Calibri" pitchFamily="34" charset="0"/>
                          <a:cs typeface="Times New Roman" pitchFamily="18" charset="0"/>
                        </a:rPr>
                        <a:t>Meio Físico (5)</a:t>
                      </a:r>
                    </a:p>
                  </a:txBody>
                  <a:tcPr marL="108000" marR="0" marT="0" marB="0" horzOverflow="overflow">
                    <a:lnL w="1270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a:noFill/>
                    </a:lnB>
                    <a:lnTlToBr>
                      <a:noFill/>
                    </a:lnTlToBr>
                    <a:lnBlToTr>
                      <a:noFill/>
                    </a:lnBlToTr>
                    <a:solidFill>
                      <a:srgbClr val="1EB53A"/>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pt-BR" sz="1700" b="1" i="0" u="none" strike="noStrike" cap="none" normalizeH="0" baseline="0" dirty="0" smtClean="0">
                          <a:ln>
                            <a:noFill/>
                          </a:ln>
                          <a:solidFill>
                            <a:schemeClr val="bg1"/>
                          </a:solidFill>
                          <a:effectLst/>
                          <a:latin typeface="Arial" charset="0"/>
                          <a:ea typeface="Calibri" pitchFamily="34" charset="0"/>
                          <a:cs typeface="Times New Roman" pitchFamily="18" charset="0"/>
                        </a:rPr>
                        <a:t>Meio Biótico (8)</a:t>
                      </a:r>
                    </a:p>
                  </a:txBody>
                  <a:tcPr marL="108000" marR="0" marT="0" marB="0" anchor="ctr" horzOverflow="overflow">
                    <a:lnL w="63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E8DD11"/>
                    </a:solidFill>
                  </a:tcPr>
                </a:tc>
              </a:tr>
              <a:tr h="4176713">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Ambiental para a Construção (PAC)</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Sistema de Gestão Ambiental (SGA).</a:t>
                      </a:r>
                    </a:p>
                  </a:txBody>
                  <a:tcPr marL="108000" marR="0" marT="0" marB="0" horzOverflow="overflow">
                    <a:lnL>
                      <a:noFill/>
                    </a:lnL>
                    <a:lnR w="12700" cap="flat" cmpd="sng" algn="ctr">
                      <a:solidFill>
                        <a:srgbClr val="E4F1DE"/>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Compensação Ambiental</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Comunicação Social</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Educação Ambiental</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Saúde Pública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Apoio às Comunidades Indígenas</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Programas Relacionados ao Patrimônio Arqueológico, Pré-Histórico e Histórico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Preservação do Patrimônio Paleontológico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Remanejamento da População Atingida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Ações a Jusante</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Recuperação da Infra-Estrutura Afetada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Compensação Social</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Plano Ambiental de Conservação e Uso do Entorno do Reservatório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Apoio às Atividades de Lazer e Turismo </a:t>
                      </a:r>
                    </a:p>
                  </a:txBody>
                  <a:tcPr marL="108000" marR="0" marT="0" marB="0" horzOverflow="overflow">
                    <a:lnL w="12700" cap="flat" cmpd="sng" algn="ctr">
                      <a:solidFill>
                        <a:srgbClr val="E4F1DE"/>
                      </a:solidFill>
                      <a:prstDash val="solid"/>
                      <a:round/>
                      <a:headEnd type="none" w="med" len="med"/>
                      <a:tailEnd type="none" w="med" len="med"/>
                    </a:lnL>
                    <a:lnR w="12700" cap="flat" cmpd="sng" algn="ctr">
                      <a:solidFill>
                        <a:srgbClr val="E4F1DE"/>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do Lençol Freático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Sismológico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Climatológico</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Hidrossedimentológico </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Acompanhamento dos Direitos </a:t>
                      </a:r>
                      <a:r>
                        <a:rPr kumimoji="0" lang="pt-BR" sz="1100" b="0" i="0" u="none" strike="noStrike" cap="none" normalizeH="0" baseline="0" dirty="0" err="1" smtClean="0">
                          <a:ln>
                            <a:noFill/>
                          </a:ln>
                          <a:solidFill>
                            <a:schemeClr val="tx1"/>
                          </a:solidFill>
                          <a:effectLst/>
                          <a:latin typeface="Arial" charset="0"/>
                          <a:cs typeface="Arial" charset="0"/>
                        </a:rPr>
                        <a:t>Minerários</a:t>
                      </a:r>
                      <a:r>
                        <a:rPr kumimoji="0" lang="pt-BR" sz="1100" b="0" i="0" u="none" strike="noStrike" cap="none" normalizeH="0" baseline="0" dirty="0" smtClean="0">
                          <a:ln>
                            <a:noFill/>
                          </a:ln>
                          <a:solidFill>
                            <a:schemeClr val="tx1"/>
                          </a:solidFill>
                          <a:effectLst/>
                          <a:latin typeface="Arial" charset="0"/>
                          <a:cs typeface="Arial" charset="0"/>
                        </a:rPr>
                        <a:t> e da Atividade Garimpeira</a:t>
                      </a:r>
                    </a:p>
                  </a:txBody>
                  <a:tcPr marL="108000" marR="0" marT="0" marB="0" horzOverflow="overflow">
                    <a:lnL w="12700" cap="flat" cmpd="sng" algn="ctr">
                      <a:solidFill>
                        <a:srgbClr val="E4F1DE"/>
                      </a:solidFill>
                      <a:prstDash val="solid"/>
                      <a:round/>
                      <a:headEnd type="none" w="med" len="med"/>
                      <a:tailEnd type="none" w="med" len="med"/>
                    </a:lnL>
                    <a:lnR w="6350" cap="flat" cmpd="sng" algn="ctr">
                      <a:solidFill>
                        <a:srgbClr val="E4F1DE"/>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a:t>
                      </a:r>
                      <a:r>
                        <a:rPr kumimoji="0" lang="pt-BR" sz="1100" b="0" i="0" u="none" strike="noStrike" cap="none" normalizeH="0" baseline="0" dirty="0" err="1" smtClean="0">
                          <a:ln>
                            <a:noFill/>
                          </a:ln>
                          <a:solidFill>
                            <a:schemeClr val="tx1"/>
                          </a:solidFill>
                          <a:effectLst/>
                          <a:latin typeface="Arial" charset="0"/>
                          <a:cs typeface="Arial" charset="0"/>
                        </a:rPr>
                        <a:t>Limnológico</a:t>
                      </a:r>
                      <a:r>
                        <a:rPr kumimoji="0" lang="pt-BR" sz="11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Monitoramento </a:t>
                      </a:r>
                      <a:r>
                        <a:rPr kumimoji="0" lang="pt-BR" sz="1100" b="0" i="0" u="none" strike="noStrike" kern="1200" cap="none" normalizeH="0" baseline="0" dirty="0" err="1" smtClean="0">
                          <a:ln>
                            <a:noFill/>
                          </a:ln>
                          <a:solidFill>
                            <a:schemeClr val="tx1"/>
                          </a:solidFill>
                          <a:effectLst/>
                          <a:latin typeface="Arial" charset="0"/>
                          <a:ea typeface="+mn-ea"/>
                          <a:cs typeface="Arial" charset="0"/>
                        </a:rPr>
                        <a:t>Hidrobiogeoquímico</a:t>
                      </a:r>
                      <a:r>
                        <a:rPr kumimoji="0" lang="pt-BR" sz="1100" b="0" i="0" u="none" strike="noStrike" kern="1200" cap="none" normalizeH="0" baseline="0" dirty="0" smtClean="0">
                          <a:ln>
                            <a:noFill/>
                          </a:ln>
                          <a:solidFill>
                            <a:schemeClr val="tx1"/>
                          </a:solidFill>
                          <a:effectLst/>
                          <a:latin typeface="Arial" charset="0"/>
                          <a:ea typeface="+mn-ea"/>
                          <a:cs typeface="Arial" charset="0"/>
                        </a:rPr>
                        <a:t> </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Monitoramento de </a:t>
                      </a:r>
                      <a:r>
                        <a:rPr kumimoji="0" lang="pt-BR" sz="1100" b="0" i="0" u="none" strike="noStrike" cap="none" normalizeH="0" baseline="0" dirty="0" err="1" smtClean="0">
                          <a:ln>
                            <a:noFill/>
                          </a:ln>
                          <a:solidFill>
                            <a:schemeClr val="tx1"/>
                          </a:solidFill>
                          <a:effectLst/>
                          <a:latin typeface="Arial" charset="0"/>
                          <a:cs typeface="Arial" charset="0"/>
                        </a:rPr>
                        <a:t>Macrófitas</a:t>
                      </a:r>
                      <a:r>
                        <a:rPr kumimoji="0" lang="pt-BR" sz="1100" b="0" i="0" u="none" strike="noStrike" cap="none" normalizeH="0" baseline="0" dirty="0" smtClean="0">
                          <a:ln>
                            <a:noFill/>
                          </a:ln>
                          <a:solidFill>
                            <a:schemeClr val="tx1"/>
                          </a:solidFill>
                          <a:effectLst/>
                          <a:latin typeface="Arial" charset="0"/>
                          <a:cs typeface="Arial" charset="0"/>
                        </a:rPr>
                        <a:t> Aquáticas</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Conservação da Flora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cap="none" normalizeH="0" baseline="0" dirty="0" smtClean="0">
                          <a:ln>
                            <a:noFill/>
                          </a:ln>
                          <a:solidFill>
                            <a:schemeClr val="tx1"/>
                          </a:solidFill>
                          <a:effectLst/>
                          <a:latin typeface="Arial" charset="0"/>
                          <a:cs typeface="Arial" charset="0"/>
                        </a:rPr>
                        <a:t>Programa de Conservação da Fauna</a:t>
                      </a:r>
                    </a:p>
                    <a:p>
                      <a:pPr marL="0" marR="0" lvl="0" indent="0" algn="l" defTabSz="914400" rtl="0" eaLnBrk="1" fontAlgn="base" latinLnBrk="0" hangingPunct="1">
                        <a:lnSpc>
                          <a:spcPct val="115000"/>
                        </a:lnSpc>
                        <a:spcBef>
                          <a:spcPct val="0"/>
                        </a:spcBef>
                        <a:spcAft>
                          <a:spcPts val="1000"/>
                        </a:spcAft>
                        <a:buClrTx/>
                        <a:buSzTx/>
                        <a:buFontTx/>
                        <a:buNone/>
                        <a:tabLst/>
                        <a:defRPr/>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Desmatamento da Área de Influência Direta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Acompanhamento das Atividades de Desmatamento e de Resgate da Fauna na Área de Interferência Direta</a:t>
                      </a:r>
                    </a:p>
                    <a:p>
                      <a:pPr marL="0" marR="0" lvl="0" indent="0" algn="l" defTabSz="914400" rtl="0" eaLnBrk="1" fontAlgn="base" latinLnBrk="0" hangingPunct="1">
                        <a:lnSpc>
                          <a:spcPct val="115000"/>
                        </a:lnSpc>
                        <a:spcBef>
                          <a:spcPct val="0"/>
                        </a:spcBef>
                        <a:spcAft>
                          <a:spcPts val="1000"/>
                        </a:spcAft>
                        <a:buClrTx/>
                        <a:buSzTx/>
                        <a:buFontTx/>
                        <a:buNone/>
                        <a:tabLst/>
                      </a:pPr>
                      <a:r>
                        <a:rPr kumimoji="0" lang="pt-BR" sz="1100" b="0" i="0" u="none" strike="noStrike" kern="1200" cap="none" normalizeH="0" baseline="0" dirty="0" smtClean="0">
                          <a:ln>
                            <a:noFill/>
                          </a:ln>
                          <a:solidFill>
                            <a:schemeClr val="tx1"/>
                          </a:solidFill>
                          <a:effectLst/>
                          <a:latin typeface="Arial" charset="0"/>
                          <a:ea typeface="+mn-ea"/>
                          <a:cs typeface="Arial" charset="0"/>
                        </a:rPr>
                        <a:t>Programa de Conservação da </a:t>
                      </a:r>
                      <a:r>
                        <a:rPr kumimoji="0" lang="pt-BR" sz="1100" b="0" i="0" u="none" strike="noStrike" kern="1200" cap="none" normalizeH="0" baseline="0" dirty="0" err="1" smtClean="0">
                          <a:ln>
                            <a:noFill/>
                          </a:ln>
                          <a:solidFill>
                            <a:schemeClr val="tx1"/>
                          </a:solidFill>
                          <a:effectLst/>
                          <a:latin typeface="Arial" charset="0"/>
                          <a:ea typeface="+mn-ea"/>
                          <a:cs typeface="Arial" charset="0"/>
                        </a:rPr>
                        <a:t>Ictiofauna</a:t>
                      </a:r>
                      <a:r>
                        <a:rPr kumimoji="0" lang="pt-BR" sz="1100" b="0" i="0" u="none" strike="noStrike" kern="1200" cap="none" normalizeH="0" baseline="0" dirty="0" smtClean="0">
                          <a:ln>
                            <a:noFill/>
                          </a:ln>
                          <a:solidFill>
                            <a:schemeClr val="tx1"/>
                          </a:solidFill>
                          <a:effectLst/>
                          <a:latin typeface="Arial" charset="0"/>
                          <a:ea typeface="+mn-ea"/>
                          <a:cs typeface="Arial" charset="0"/>
                        </a:rPr>
                        <a:t> </a:t>
                      </a:r>
                    </a:p>
                    <a:p>
                      <a:pPr marL="0" marR="0" lvl="0" indent="0" algn="l" defTabSz="914400" rtl="0" eaLnBrk="1" fontAlgn="base" latinLnBrk="0" hangingPunct="1">
                        <a:lnSpc>
                          <a:spcPct val="115000"/>
                        </a:lnSpc>
                        <a:spcBef>
                          <a:spcPct val="0"/>
                        </a:spcBef>
                        <a:spcAft>
                          <a:spcPts val="1000"/>
                        </a:spcAft>
                        <a:buClrTx/>
                        <a:buSzTx/>
                        <a:buFontTx/>
                        <a:buNone/>
                        <a:tabLst/>
                      </a:pPr>
                      <a:endParaRPr kumimoji="0" lang="pt-BR" sz="1100" b="0" i="0" u="none" strike="noStrike" cap="none" normalizeH="0" baseline="0" dirty="0" smtClean="0">
                        <a:ln>
                          <a:noFill/>
                        </a:ln>
                        <a:solidFill>
                          <a:srgbClr val="60605B"/>
                        </a:solidFill>
                        <a:effectLst/>
                        <a:latin typeface="Arial" charset="0"/>
                        <a:ea typeface="Calibri" pitchFamily="34" charset="0"/>
                        <a:cs typeface="Times New Roman" pitchFamily="18" charset="0"/>
                      </a:endParaRPr>
                    </a:p>
                  </a:txBody>
                  <a:tcPr marL="108000" marR="0" marT="0" marB="0" horzOverflow="overflow">
                    <a:lnL w="6350" cap="flat" cmpd="sng" algn="ctr">
                      <a:solidFill>
                        <a:srgbClr val="E4F1DE"/>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2151"/>
                                        </p:tgtEl>
                                        <p:attrNameLst>
                                          <p:attrName>style.visibility</p:attrName>
                                        </p:attrNameLst>
                                      </p:cBhvr>
                                      <p:to>
                                        <p:strVal val="visible"/>
                                      </p:to>
                                    </p:set>
                                    <p:animEffect transition="in" filter="fade">
                                      <p:cBhvr>
                                        <p:cTn id="11"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8"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4339"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4340"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14341" name="CaixaDeTexto 2"/>
          <p:cNvSpPr txBox="1">
            <a:spLocks noChangeArrowheads="1"/>
          </p:cNvSpPr>
          <p:nvPr/>
        </p:nvSpPr>
        <p:spPr bwMode="auto">
          <a:xfrm>
            <a:off x="203200" y="85725"/>
            <a:ext cx="8788400" cy="338138"/>
          </a:xfrm>
          <a:prstGeom prst="rect">
            <a:avLst/>
          </a:prstGeom>
          <a:noFill/>
          <a:ln w="9525">
            <a:noFill/>
            <a:miter lim="800000"/>
            <a:headEnd/>
            <a:tailEnd/>
          </a:ln>
        </p:spPr>
        <p:txBody>
          <a:bodyPr lIns="0" tIns="0" rIns="0" bIns="0">
            <a:spAutoFit/>
          </a:bodyPr>
          <a:lstStyle/>
          <a:p>
            <a:r>
              <a:rPr lang="pt-BR" sz="2200"/>
              <a:t>BIODIVERSIDADE</a:t>
            </a:r>
          </a:p>
        </p:txBody>
      </p:sp>
      <p:sp>
        <p:nvSpPr>
          <p:cNvPr id="31" name="Retângulo de cantos arredondados 30"/>
          <p:cNvSpPr>
            <a:spLocks noChangeArrowheads="1"/>
          </p:cNvSpPr>
          <p:nvPr/>
        </p:nvSpPr>
        <p:spPr bwMode="auto">
          <a:xfrm>
            <a:off x="398463" y="927100"/>
            <a:ext cx="8229600" cy="5057775"/>
          </a:xfrm>
          <a:prstGeom prst="roundRect">
            <a:avLst>
              <a:gd name="adj" fmla="val 8528"/>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34" name="Retângulo de cantos arredondados 33"/>
          <p:cNvSpPr>
            <a:spLocks noChangeArrowheads="1"/>
          </p:cNvSpPr>
          <p:nvPr/>
        </p:nvSpPr>
        <p:spPr bwMode="auto">
          <a:xfrm>
            <a:off x="493713" y="1001713"/>
            <a:ext cx="8037512" cy="4903787"/>
          </a:xfrm>
          <a:prstGeom prst="roundRect">
            <a:avLst>
              <a:gd name="adj" fmla="val 7815"/>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36" name="CaixaDeTexto 35"/>
          <p:cNvSpPr txBox="1">
            <a:spLocks noChangeArrowheads="1"/>
          </p:cNvSpPr>
          <p:nvPr/>
        </p:nvSpPr>
        <p:spPr bwMode="auto">
          <a:xfrm>
            <a:off x="814388" y="1154113"/>
            <a:ext cx="7681912" cy="4464050"/>
          </a:xfrm>
          <a:prstGeom prst="rect">
            <a:avLst/>
          </a:prstGeom>
          <a:noFill/>
          <a:ln w="9525">
            <a:noFill/>
            <a:miter lim="800000"/>
            <a:headEnd/>
            <a:tailEnd/>
          </a:ln>
        </p:spPr>
        <p:txBody>
          <a:bodyPr lIns="0" tIns="0" rIns="0" bIns="0">
            <a:spAutoFit/>
          </a:bodyPr>
          <a:lstStyle/>
          <a:p>
            <a:pPr>
              <a:lnSpc>
                <a:spcPct val="150000"/>
              </a:lnSpc>
              <a:defRPr/>
            </a:pPr>
            <a:r>
              <a:rPr lang="pt-BR" sz="2000" spc="100" dirty="0"/>
              <a:t>Os estudos relacionados à riqueza e diversidade da fauna e flora  são: </a:t>
            </a:r>
          </a:p>
          <a:p>
            <a:pPr>
              <a:lnSpc>
                <a:spcPct val="150000"/>
              </a:lnSpc>
              <a:defRPr/>
            </a:pPr>
            <a:endParaRPr lang="pt-BR" sz="2000" spc="100" dirty="0"/>
          </a:p>
          <a:p>
            <a:pPr>
              <a:lnSpc>
                <a:spcPct val="150000"/>
              </a:lnSpc>
              <a:defRPr/>
            </a:pPr>
            <a:r>
              <a:rPr lang="pt-BR" sz="2000" b="1" spc="100" dirty="0">
                <a:solidFill>
                  <a:srgbClr val="00709E"/>
                </a:solidFill>
              </a:rPr>
              <a:t>Ictiologia</a:t>
            </a:r>
            <a:r>
              <a:rPr lang="pt-BR" sz="2000" spc="100" dirty="0"/>
              <a:t>: biologia reprodutiva, taxonomia, </a:t>
            </a:r>
            <a:r>
              <a:rPr lang="pt-BR" sz="2000" spc="100" dirty="0" err="1"/>
              <a:t>ictioplancton</a:t>
            </a:r>
            <a:r>
              <a:rPr lang="pt-BR" sz="2000" spc="100" dirty="0"/>
              <a:t> e atividade pesqueira, construção do STP </a:t>
            </a:r>
          </a:p>
          <a:p>
            <a:pPr>
              <a:lnSpc>
                <a:spcPct val="150000"/>
              </a:lnSpc>
              <a:defRPr/>
            </a:pPr>
            <a:r>
              <a:rPr lang="pt-BR" sz="2000" b="1" spc="100" dirty="0">
                <a:solidFill>
                  <a:srgbClr val="00709E"/>
                </a:solidFill>
              </a:rPr>
              <a:t>Fauna</a:t>
            </a:r>
            <a:r>
              <a:rPr lang="pt-BR" sz="2000" spc="100" dirty="0"/>
              <a:t>: </a:t>
            </a:r>
            <a:r>
              <a:rPr lang="pt-BR" sz="2000" spc="100" dirty="0" err="1"/>
              <a:t>Herpetofauna</a:t>
            </a:r>
            <a:r>
              <a:rPr lang="pt-BR" sz="2000" spc="100" dirty="0"/>
              <a:t>, </a:t>
            </a:r>
            <a:r>
              <a:rPr lang="pt-BR" sz="2000" spc="100" dirty="0" err="1"/>
              <a:t>Entomofauna</a:t>
            </a:r>
            <a:r>
              <a:rPr lang="pt-BR" sz="2000" spc="100" dirty="0"/>
              <a:t>, </a:t>
            </a:r>
            <a:r>
              <a:rPr lang="pt-BR" sz="2000" spc="100" dirty="0" err="1"/>
              <a:t>Avifauna</a:t>
            </a:r>
            <a:r>
              <a:rPr lang="pt-BR" sz="2000" spc="100" dirty="0"/>
              <a:t>, </a:t>
            </a:r>
            <a:r>
              <a:rPr lang="pt-BR" sz="2000" spc="100" dirty="0" err="1"/>
              <a:t>Mastofauna</a:t>
            </a:r>
            <a:r>
              <a:rPr lang="pt-BR" sz="2000" spc="100" dirty="0"/>
              <a:t> Aquática e Terrestre, </a:t>
            </a:r>
            <a:r>
              <a:rPr lang="pt-BR" sz="2000" spc="100" dirty="0" err="1"/>
              <a:t>Mastofauna</a:t>
            </a:r>
            <a:r>
              <a:rPr lang="pt-BR" sz="2000" spc="100" dirty="0"/>
              <a:t> Aérea (Quirópteros)</a:t>
            </a:r>
          </a:p>
          <a:p>
            <a:pPr>
              <a:lnSpc>
                <a:spcPct val="150000"/>
              </a:lnSpc>
              <a:defRPr/>
            </a:pPr>
            <a:r>
              <a:rPr lang="pt-BR" sz="2000" b="1" spc="100" dirty="0">
                <a:solidFill>
                  <a:srgbClr val="00709E"/>
                </a:solidFill>
              </a:rPr>
              <a:t>Flora: </a:t>
            </a:r>
            <a:r>
              <a:rPr lang="pt-BR" sz="2000" spc="100" dirty="0"/>
              <a:t>Inventário Madeireiro, Inventário </a:t>
            </a:r>
            <a:r>
              <a:rPr lang="pt-BR" sz="2000" spc="100" dirty="0" err="1"/>
              <a:t>Florístico</a:t>
            </a:r>
            <a:r>
              <a:rPr lang="pt-BR" sz="2000" spc="100" dirty="0"/>
              <a:t>, Salvamento de </a:t>
            </a:r>
            <a:r>
              <a:rPr lang="pt-BR" sz="2000" spc="100" dirty="0" err="1"/>
              <a:t>Germoplasma</a:t>
            </a:r>
            <a:r>
              <a:rPr lang="pt-BR" sz="2000" spc="100" dirty="0"/>
              <a:t>, Tipologias </a:t>
            </a:r>
            <a:r>
              <a:rPr lang="pt-BR" sz="2000" spc="100" dirty="0" err="1"/>
              <a:t>Vegetacionais</a:t>
            </a:r>
            <a:r>
              <a:rPr lang="pt-BR" sz="2000" spc="100" dirty="0"/>
              <a:t>.</a:t>
            </a:r>
          </a:p>
          <a:p>
            <a:pPr>
              <a:defRPr/>
            </a:pPr>
            <a:r>
              <a:rPr lang="pt-BR" sz="2000" spc="100" dirty="0"/>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5363"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5364"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15365" name="CaixaDeTexto 2"/>
          <p:cNvSpPr txBox="1">
            <a:spLocks noChangeArrowheads="1"/>
          </p:cNvSpPr>
          <p:nvPr/>
        </p:nvSpPr>
        <p:spPr bwMode="auto">
          <a:xfrm>
            <a:off x="203200" y="85725"/>
            <a:ext cx="8788400" cy="338138"/>
          </a:xfrm>
          <a:prstGeom prst="rect">
            <a:avLst/>
          </a:prstGeom>
          <a:noFill/>
          <a:ln w="9525">
            <a:noFill/>
            <a:miter lim="800000"/>
            <a:headEnd/>
            <a:tailEnd/>
          </a:ln>
        </p:spPr>
        <p:txBody>
          <a:bodyPr lIns="0" tIns="0" rIns="0" bIns="0">
            <a:spAutoFit/>
          </a:bodyPr>
          <a:lstStyle/>
          <a:p>
            <a:r>
              <a:rPr lang="pt-BR" sz="2200"/>
              <a:t>BIODIVERSIDADE</a:t>
            </a:r>
          </a:p>
        </p:txBody>
      </p:sp>
      <p:sp>
        <p:nvSpPr>
          <p:cNvPr id="31" name="Retângulo de cantos arredondados 30"/>
          <p:cNvSpPr>
            <a:spLocks noChangeArrowheads="1"/>
          </p:cNvSpPr>
          <p:nvPr/>
        </p:nvSpPr>
        <p:spPr bwMode="auto">
          <a:xfrm>
            <a:off x="398463" y="960438"/>
            <a:ext cx="8415337" cy="4695825"/>
          </a:xfrm>
          <a:prstGeom prst="roundRect">
            <a:avLst>
              <a:gd name="adj" fmla="val 8528"/>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34" name="Retângulo de cantos arredondados 33"/>
          <p:cNvSpPr>
            <a:spLocks noChangeArrowheads="1"/>
          </p:cNvSpPr>
          <p:nvPr/>
        </p:nvSpPr>
        <p:spPr bwMode="auto">
          <a:xfrm>
            <a:off x="476250" y="1035050"/>
            <a:ext cx="8251825" cy="4551363"/>
          </a:xfrm>
          <a:prstGeom prst="roundRect">
            <a:avLst>
              <a:gd name="adj" fmla="val 7815"/>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36" name="CaixaDeTexto 35"/>
          <p:cNvSpPr txBox="1">
            <a:spLocks noChangeArrowheads="1"/>
          </p:cNvSpPr>
          <p:nvPr/>
        </p:nvSpPr>
        <p:spPr bwMode="auto">
          <a:xfrm>
            <a:off x="796925" y="1189038"/>
            <a:ext cx="7681913" cy="4462462"/>
          </a:xfrm>
          <a:prstGeom prst="rect">
            <a:avLst/>
          </a:prstGeom>
          <a:noFill/>
          <a:ln w="9525">
            <a:noFill/>
            <a:miter lim="800000"/>
            <a:headEnd/>
            <a:tailEnd/>
          </a:ln>
        </p:spPr>
        <p:txBody>
          <a:bodyPr lIns="0" tIns="0" rIns="0" bIns="0">
            <a:spAutoFit/>
          </a:bodyPr>
          <a:lstStyle/>
          <a:p>
            <a:pPr algn="ctr">
              <a:lnSpc>
                <a:spcPct val="150000"/>
              </a:lnSpc>
              <a:defRPr/>
            </a:pPr>
            <a:r>
              <a:rPr lang="pt-BR" sz="2000" b="1" spc="100" dirty="0">
                <a:solidFill>
                  <a:srgbClr val="00709E"/>
                </a:solidFill>
              </a:rPr>
              <a:t>ESTUDOS E PROJETOS CORRELACIONADOS</a:t>
            </a:r>
          </a:p>
          <a:p>
            <a:pPr algn="ctr">
              <a:lnSpc>
                <a:spcPct val="150000"/>
              </a:lnSpc>
              <a:defRPr/>
            </a:pPr>
            <a:endParaRPr lang="pt-BR" sz="2000" b="1" spc="100" dirty="0">
              <a:solidFill>
                <a:srgbClr val="00709E"/>
              </a:solidFill>
            </a:endParaRPr>
          </a:p>
          <a:p>
            <a:pPr>
              <a:lnSpc>
                <a:spcPct val="150000"/>
              </a:lnSpc>
              <a:defRPr/>
            </a:pPr>
            <a:r>
              <a:rPr lang="pt-BR" sz="2000" b="1" spc="100" dirty="0">
                <a:solidFill>
                  <a:srgbClr val="00709E"/>
                </a:solidFill>
              </a:rPr>
              <a:t>Ictiologia</a:t>
            </a:r>
            <a:r>
              <a:rPr lang="pt-BR" sz="2000" spc="100" dirty="0"/>
              <a:t>: Resgate de Peixes, destinação de material para coleção de referência da UNIR.</a:t>
            </a:r>
          </a:p>
          <a:p>
            <a:pPr>
              <a:lnSpc>
                <a:spcPct val="150000"/>
              </a:lnSpc>
              <a:defRPr/>
            </a:pPr>
            <a:r>
              <a:rPr lang="pt-BR" sz="2000" b="1" spc="100" dirty="0">
                <a:solidFill>
                  <a:srgbClr val="00709E"/>
                </a:solidFill>
              </a:rPr>
              <a:t>Fauna: </a:t>
            </a:r>
            <a:r>
              <a:rPr lang="pt-BR" sz="2000" spc="100" dirty="0"/>
              <a:t>Resgate de Fauna, destinação de material para coleção de referência da UNIR, construção do CETAS.</a:t>
            </a:r>
          </a:p>
          <a:p>
            <a:pPr>
              <a:lnSpc>
                <a:spcPct val="150000"/>
              </a:lnSpc>
              <a:defRPr/>
            </a:pPr>
            <a:r>
              <a:rPr lang="pt-BR" sz="2000" b="1" spc="100" dirty="0">
                <a:solidFill>
                  <a:srgbClr val="00709E"/>
                </a:solidFill>
              </a:rPr>
              <a:t>Flora:</a:t>
            </a:r>
            <a:r>
              <a:rPr lang="pt-BR" sz="2000" spc="100" dirty="0"/>
              <a:t> formação do banco de </a:t>
            </a:r>
            <a:r>
              <a:rPr lang="pt-BR" sz="2000" spc="100" dirty="0" err="1"/>
              <a:t>germoplasma</a:t>
            </a:r>
            <a:r>
              <a:rPr lang="pt-BR" sz="2000" spc="100" dirty="0"/>
              <a:t>, implantação de viveiro, produção de mudas para plantio e recuperação de áreas degradadas</a:t>
            </a:r>
            <a:endParaRPr lang="pt-BR" sz="2000" dirty="0"/>
          </a:p>
          <a:p>
            <a:pPr>
              <a:spcAft>
                <a:spcPct val="40000"/>
              </a:spcAft>
              <a:buFont typeface="Arial" pitchFamily="34" charset="0"/>
              <a:buChar char="•"/>
              <a:defRPr/>
            </a:pPr>
            <a:endParaRPr lang="pt-BR" sz="20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S44_caj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6387"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6388" name="CaixaDeTexto 2"/>
          <p:cNvSpPr txBox="1">
            <a:spLocks noChangeArrowheads="1"/>
          </p:cNvSpPr>
          <p:nvPr/>
        </p:nvSpPr>
        <p:spPr bwMode="auto">
          <a:xfrm>
            <a:off x="92075" y="85725"/>
            <a:ext cx="9051925" cy="338138"/>
          </a:xfrm>
          <a:prstGeom prst="rect">
            <a:avLst/>
          </a:prstGeom>
          <a:noFill/>
          <a:ln w="9525">
            <a:noFill/>
            <a:miter lim="800000"/>
            <a:headEnd/>
            <a:tailEnd/>
          </a:ln>
        </p:spPr>
        <p:txBody>
          <a:bodyPr lIns="0" tIns="0" rIns="0" bIns="0">
            <a:spAutoFit/>
          </a:bodyPr>
          <a:lstStyle/>
          <a:p>
            <a:r>
              <a:rPr lang="pt-BR" sz="2200"/>
              <a:t>PROGRAMA DE REMANEJAMENTO DA POPULAÇÃO ATINGIDA </a:t>
            </a:r>
          </a:p>
        </p:txBody>
      </p:sp>
      <p:pic>
        <p:nvPicPr>
          <p:cNvPr id="16389"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9" name="Retângulo de cantos arredondados 8"/>
          <p:cNvSpPr>
            <a:spLocks noChangeArrowheads="1"/>
          </p:cNvSpPr>
          <p:nvPr/>
        </p:nvSpPr>
        <p:spPr bwMode="auto">
          <a:xfrm>
            <a:off x="200025" y="876300"/>
            <a:ext cx="8655050" cy="4211638"/>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0" name="Retângulo de cantos arredondados 19"/>
          <p:cNvSpPr>
            <a:spLocks noChangeArrowheads="1"/>
          </p:cNvSpPr>
          <p:nvPr/>
        </p:nvSpPr>
        <p:spPr bwMode="auto">
          <a:xfrm>
            <a:off x="280988" y="941388"/>
            <a:ext cx="8558212" cy="4029075"/>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1" name="CaixaDeTexto 5"/>
          <p:cNvSpPr txBox="1">
            <a:spLocks noChangeArrowheads="1"/>
          </p:cNvSpPr>
          <p:nvPr/>
        </p:nvSpPr>
        <p:spPr bwMode="auto">
          <a:xfrm>
            <a:off x="392113" y="1160463"/>
            <a:ext cx="8315325" cy="4124325"/>
          </a:xfrm>
          <a:prstGeom prst="rect">
            <a:avLst/>
          </a:prstGeom>
          <a:noFill/>
          <a:ln w="9525">
            <a:noFill/>
            <a:miter lim="800000"/>
            <a:headEnd/>
            <a:tailEnd/>
          </a:ln>
        </p:spPr>
        <p:txBody>
          <a:bodyPr>
            <a:spAutoFit/>
          </a:bodyPr>
          <a:lstStyle/>
          <a:p>
            <a:pPr>
              <a:spcBef>
                <a:spcPct val="50000"/>
              </a:spcBef>
              <a:tabLst>
                <a:tab pos="84138" algn="l"/>
              </a:tabLst>
              <a:defRPr/>
            </a:pPr>
            <a:r>
              <a:rPr lang="pt-BR" sz="2000" b="1" spc="100" dirty="0">
                <a:solidFill>
                  <a:srgbClr val="00709E"/>
                </a:solidFill>
              </a:rPr>
              <a:t>Subprograma de Remanejamento da População Atingida</a:t>
            </a:r>
          </a:p>
          <a:p>
            <a:pPr>
              <a:spcBef>
                <a:spcPct val="50000"/>
              </a:spcBef>
              <a:tabLst>
                <a:tab pos="84138" algn="l"/>
              </a:tabLst>
              <a:defRPr/>
            </a:pPr>
            <a:r>
              <a:rPr lang="pt-BR" sz="2000" b="1" spc="100" dirty="0">
                <a:solidFill>
                  <a:srgbClr val="00709E"/>
                </a:solidFill>
              </a:rPr>
              <a:t>Subprograma de Reorganização das Atividades Produtivas</a:t>
            </a:r>
          </a:p>
          <a:p>
            <a:pPr>
              <a:spcBef>
                <a:spcPct val="50000"/>
              </a:spcBef>
              <a:tabLst>
                <a:tab pos="84138" algn="l"/>
              </a:tabLst>
              <a:defRPr/>
            </a:pPr>
            <a:endParaRPr lang="pt-BR" sz="2000" spc="100" dirty="0"/>
          </a:p>
          <a:p>
            <a:pPr>
              <a:spcBef>
                <a:spcPct val="50000"/>
              </a:spcBef>
              <a:tabLst>
                <a:tab pos="84138" algn="l"/>
              </a:tabLst>
              <a:defRPr/>
            </a:pPr>
            <a:r>
              <a:rPr lang="pt-BR" sz="2000" spc="100" dirty="0"/>
              <a:t>Proporcionar à população atingida pelo empreendimento a recomposição das atividades e qualidade de vida, em condições pelo menos equivalentes às atuais:</a:t>
            </a:r>
          </a:p>
          <a:p>
            <a:pPr>
              <a:spcBef>
                <a:spcPct val="50000"/>
              </a:spcBef>
              <a:tabLst>
                <a:tab pos="84138" algn="l"/>
              </a:tabLst>
              <a:defRPr/>
            </a:pPr>
            <a:endParaRPr lang="pt-BR" sz="2000" spc="100" dirty="0"/>
          </a:p>
          <a:p>
            <a:pPr lvl="1">
              <a:spcBef>
                <a:spcPct val="30000"/>
              </a:spcBef>
              <a:buFont typeface="Arial" charset="0"/>
              <a:buChar char="•"/>
              <a:tabLst>
                <a:tab pos="84138" algn="l"/>
              </a:tabLst>
              <a:defRPr/>
            </a:pPr>
            <a:r>
              <a:rPr lang="pt-BR" sz="2000" spc="100" dirty="0"/>
              <a:t> Justa e prévia indenização</a:t>
            </a:r>
          </a:p>
          <a:p>
            <a:pPr lvl="1">
              <a:spcBef>
                <a:spcPct val="30000"/>
              </a:spcBef>
              <a:buFont typeface="Arial" charset="0"/>
              <a:buChar char="•"/>
              <a:tabLst>
                <a:tab pos="84138" algn="l"/>
              </a:tabLst>
              <a:defRPr/>
            </a:pPr>
            <a:r>
              <a:rPr lang="pt-BR" sz="2000" spc="100" dirty="0"/>
              <a:t> Opções de tratamento de acordo com perfil e elegibilidade</a:t>
            </a:r>
          </a:p>
          <a:p>
            <a:pPr>
              <a:spcBef>
                <a:spcPct val="50000"/>
              </a:spcBef>
              <a:tabLst>
                <a:tab pos="84138" algn="l"/>
              </a:tabLst>
              <a:defRPr/>
            </a:pPr>
            <a:endParaRPr lang="pt-BR" sz="2000" b="1" spc="100" dirty="0">
              <a:solidFill>
                <a:srgbClr val="00709E"/>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fade">
                                      <p:cBhvr>
                                        <p:cTn id="16" dur="500"/>
                                        <p:tgtEl>
                                          <p:spTgt spid="11">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500"/>
                                        <p:tgtEl>
                                          <p:spTgt spid="11">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xEl>
                                              <p:pRg st="5" end="5"/>
                                            </p:txEl>
                                          </p:spTgt>
                                        </p:tgtEl>
                                        <p:attrNameLst>
                                          <p:attrName>style.visibility</p:attrName>
                                        </p:attrNameLst>
                                      </p:cBhvr>
                                      <p:to>
                                        <p:strVal val="visible"/>
                                      </p:to>
                                    </p:set>
                                    <p:animEffect transition="in" filter="fade">
                                      <p:cBhvr>
                                        <p:cTn id="22" dur="500"/>
                                        <p:tgtEl>
                                          <p:spTgt spid="11">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Effect transition="in" filter="fade">
                                      <p:cBhvr>
                                        <p:cTn id="25"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S44_caj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7411"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7412" name="CaixaDeTexto 2"/>
          <p:cNvSpPr txBox="1">
            <a:spLocks noChangeArrowheads="1"/>
          </p:cNvSpPr>
          <p:nvPr/>
        </p:nvSpPr>
        <p:spPr bwMode="auto">
          <a:xfrm>
            <a:off x="92075" y="85725"/>
            <a:ext cx="9051925" cy="338138"/>
          </a:xfrm>
          <a:prstGeom prst="rect">
            <a:avLst/>
          </a:prstGeom>
          <a:noFill/>
          <a:ln w="9525">
            <a:noFill/>
            <a:miter lim="800000"/>
            <a:headEnd/>
            <a:tailEnd/>
          </a:ln>
        </p:spPr>
        <p:txBody>
          <a:bodyPr lIns="0" tIns="0" rIns="0" bIns="0">
            <a:spAutoFit/>
          </a:bodyPr>
          <a:lstStyle/>
          <a:p>
            <a:r>
              <a:rPr lang="pt-BR" sz="2200"/>
              <a:t>PROGRAMA DE REMANEJAMENTO DA POPULAÇÃO ATINGIDA </a:t>
            </a:r>
          </a:p>
        </p:txBody>
      </p:sp>
      <p:sp>
        <p:nvSpPr>
          <p:cNvPr id="9" name="Retângulo de cantos arredondados 8"/>
          <p:cNvSpPr>
            <a:spLocks noChangeArrowheads="1"/>
          </p:cNvSpPr>
          <p:nvPr/>
        </p:nvSpPr>
        <p:spPr bwMode="auto">
          <a:xfrm>
            <a:off x="399010" y="696914"/>
            <a:ext cx="7980219" cy="5487755"/>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0" name="Retângulo de cantos arredondados 19"/>
          <p:cNvSpPr>
            <a:spLocks noChangeArrowheads="1"/>
          </p:cNvSpPr>
          <p:nvPr/>
        </p:nvSpPr>
        <p:spPr bwMode="auto">
          <a:xfrm>
            <a:off x="532015" y="814388"/>
            <a:ext cx="7730836" cy="5253903"/>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1" name="CaixaDeTexto 5"/>
          <p:cNvSpPr txBox="1">
            <a:spLocks noChangeArrowheads="1"/>
          </p:cNvSpPr>
          <p:nvPr/>
        </p:nvSpPr>
        <p:spPr bwMode="auto">
          <a:xfrm>
            <a:off x="466725" y="900113"/>
            <a:ext cx="8086725" cy="4524375"/>
          </a:xfrm>
          <a:prstGeom prst="rect">
            <a:avLst/>
          </a:prstGeom>
          <a:noFill/>
          <a:ln w="9525">
            <a:noFill/>
            <a:miter lim="800000"/>
            <a:headEnd/>
            <a:tailEnd/>
          </a:ln>
        </p:spPr>
        <p:txBody>
          <a:bodyPr>
            <a:spAutoFit/>
          </a:bodyPr>
          <a:lstStyle/>
          <a:p>
            <a:pPr>
              <a:spcBef>
                <a:spcPct val="50000"/>
              </a:spcBef>
              <a:tabLst>
                <a:tab pos="84138" algn="l"/>
              </a:tabLst>
              <a:defRPr/>
            </a:pPr>
            <a:r>
              <a:rPr lang="pt-BR" sz="2000" b="1" spc="100" dirty="0">
                <a:solidFill>
                  <a:srgbClr val="00709E"/>
                </a:solidFill>
              </a:rPr>
              <a:t>METODOLOGIA</a:t>
            </a:r>
          </a:p>
          <a:p>
            <a:pPr>
              <a:spcBef>
                <a:spcPct val="50000"/>
              </a:spcBef>
              <a:tabLst>
                <a:tab pos="84138" algn="l"/>
              </a:tabLst>
              <a:defRPr/>
            </a:pPr>
            <a:r>
              <a:rPr lang="pt-BR" sz="2000" b="1" spc="100" dirty="0">
                <a:solidFill>
                  <a:srgbClr val="00709E"/>
                </a:solidFill>
              </a:rPr>
              <a:t>Subprograma de Remanejamento da População Atingida</a:t>
            </a:r>
          </a:p>
          <a:p>
            <a:pPr>
              <a:spcBef>
                <a:spcPct val="50000"/>
              </a:spcBef>
              <a:tabLst>
                <a:tab pos="84138" algn="l"/>
              </a:tabLst>
              <a:defRPr/>
            </a:pPr>
            <a:endParaRPr lang="pt-BR" sz="2000" b="1" spc="100" dirty="0">
              <a:solidFill>
                <a:srgbClr val="00709E"/>
              </a:solidFill>
            </a:endParaRPr>
          </a:p>
          <a:p>
            <a:pPr>
              <a:lnSpc>
                <a:spcPct val="130000"/>
              </a:lnSpc>
              <a:buFont typeface="Arial" pitchFamily="34" charset="0"/>
              <a:buChar char="•"/>
              <a:defRPr/>
            </a:pPr>
            <a:r>
              <a:rPr lang="pt-BR" sz="2000" spc="100" dirty="0">
                <a:latin typeface="Arial" pitchFamily="34" charset="0"/>
                <a:cs typeface="Arial" pitchFamily="34" charset="0"/>
              </a:rPr>
              <a:t> Ata Notarial</a:t>
            </a:r>
          </a:p>
          <a:p>
            <a:pPr>
              <a:lnSpc>
                <a:spcPct val="130000"/>
              </a:lnSpc>
              <a:buFont typeface="Arial" pitchFamily="34" charset="0"/>
              <a:buChar char="•"/>
              <a:defRPr/>
            </a:pPr>
            <a:r>
              <a:rPr lang="pt-BR" sz="2000" spc="100" dirty="0">
                <a:latin typeface="Arial" pitchFamily="34" charset="0"/>
                <a:cs typeface="Arial" pitchFamily="34" charset="0"/>
              </a:rPr>
              <a:t> Cadastros físico e socioeconômico</a:t>
            </a:r>
          </a:p>
          <a:p>
            <a:pPr>
              <a:lnSpc>
                <a:spcPct val="130000"/>
              </a:lnSpc>
              <a:buFont typeface="Arial" pitchFamily="34" charset="0"/>
              <a:buChar char="•"/>
              <a:defRPr/>
            </a:pPr>
            <a:r>
              <a:rPr lang="pt-BR" sz="2000" spc="100" dirty="0"/>
              <a:t> Laudos de Avaliação Patrimonial</a:t>
            </a:r>
            <a:endParaRPr lang="pt-BR" sz="2000" spc="100" dirty="0">
              <a:latin typeface="Arial" pitchFamily="34" charset="0"/>
              <a:cs typeface="Arial" pitchFamily="34" charset="0"/>
            </a:endParaRPr>
          </a:p>
          <a:p>
            <a:pPr>
              <a:lnSpc>
                <a:spcPct val="130000"/>
              </a:lnSpc>
              <a:buFont typeface="Arial" pitchFamily="34" charset="0"/>
              <a:buChar char="•"/>
              <a:defRPr/>
            </a:pPr>
            <a:r>
              <a:rPr lang="pt-BR" sz="2000" spc="100" dirty="0">
                <a:latin typeface="Arial" pitchFamily="34" charset="0"/>
                <a:cs typeface="Arial" pitchFamily="34" charset="0"/>
              </a:rPr>
              <a:t> </a:t>
            </a:r>
            <a:r>
              <a:rPr lang="pt-BR" sz="2000" spc="100" dirty="0"/>
              <a:t>Elaboração de propostas</a:t>
            </a:r>
            <a:endParaRPr lang="pt-BR" sz="2000" spc="100" dirty="0">
              <a:latin typeface="Arial" pitchFamily="34" charset="0"/>
              <a:cs typeface="Arial" pitchFamily="34" charset="0"/>
            </a:endParaRPr>
          </a:p>
          <a:p>
            <a:pPr>
              <a:lnSpc>
                <a:spcPct val="130000"/>
              </a:lnSpc>
              <a:buFont typeface="Arial" pitchFamily="34" charset="0"/>
              <a:buChar char="•"/>
              <a:defRPr/>
            </a:pPr>
            <a:r>
              <a:rPr lang="pt-BR" sz="2000" spc="100" dirty="0">
                <a:latin typeface="Arial" pitchFamily="34" charset="0"/>
                <a:cs typeface="Arial" pitchFamily="34" charset="0"/>
              </a:rPr>
              <a:t> Divulgação e consulta junto à população afetada</a:t>
            </a:r>
          </a:p>
          <a:p>
            <a:pPr>
              <a:lnSpc>
                <a:spcPct val="130000"/>
              </a:lnSpc>
              <a:buFont typeface="Arial" pitchFamily="34" charset="0"/>
              <a:buChar char="•"/>
              <a:defRPr/>
            </a:pPr>
            <a:r>
              <a:rPr lang="pt-BR" sz="2000" spc="100" dirty="0"/>
              <a:t> Termo de Acordo</a:t>
            </a:r>
          </a:p>
          <a:p>
            <a:pPr>
              <a:lnSpc>
                <a:spcPct val="130000"/>
              </a:lnSpc>
              <a:buFont typeface="Arial" pitchFamily="34" charset="0"/>
              <a:buChar char="•"/>
              <a:defRPr/>
            </a:pPr>
            <a:r>
              <a:rPr lang="pt-BR" sz="2000" spc="100" dirty="0"/>
              <a:t> Conclusão da Negociação</a:t>
            </a:r>
          </a:p>
          <a:p>
            <a:pPr>
              <a:lnSpc>
                <a:spcPct val="130000"/>
              </a:lnSpc>
              <a:buFont typeface="Arial" pitchFamily="34" charset="0"/>
              <a:buChar char="•"/>
              <a:defRPr/>
            </a:pPr>
            <a:r>
              <a:rPr lang="pt-BR" sz="2000" spc="100" dirty="0"/>
              <a:t> Formalização e pagamento do acordo</a:t>
            </a:r>
            <a:endParaRPr lang="pt-BR" sz="2000" spc="100" dirty="0">
              <a:latin typeface="Arial" pitchFamily="34" charset="0"/>
              <a:cs typeface="Arial" pitchFamily="34" charset="0"/>
            </a:endParaRPr>
          </a:p>
        </p:txBody>
      </p:sp>
      <p:pic>
        <p:nvPicPr>
          <p:cNvPr id="17416"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500"/>
                                        <p:tgtEl>
                                          <p:spTgt spid="11">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500"/>
                                        <p:tgtEl>
                                          <p:spTgt spid="11">
                                            <p:txEl>
                                              <p:pRg st="1" end="1"/>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Effect transition="in" filter="fade">
                                      <p:cBhvr>
                                        <p:cTn id="26" dur="500"/>
                                        <p:tgtEl>
                                          <p:spTgt spid="11">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Effect transition="in" filter="fade">
                                      <p:cBhvr>
                                        <p:cTn id="30" dur="500"/>
                                        <p:tgtEl>
                                          <p:spTgt spid="11">
                                            <p:txEl>
                                              <p:pRg st="5" end="5"/>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1">
                                            <p:txEl>
                                              <p:pRg st="6" end="6"/>
                                            </p:txEl>
                                          </p:spTgt>
                                        </p:tgtEl>
                                        <p:attrNameLst>
                                          <p:attrName>style.visibility</p:attrName>
                                        </p:attrNameLst>
                                      </p:cBhvr>
                                      <p:to>
                                        <p:strVal val="visible"/>
                                      </p:to>
                                    </p:set>
                                    <p:animEffect transition="in" filter="fade">
                                      <p:cBhvr>
                                        <p:cTn id="34" dur="500"/>
                                        <p:tgtEl>
                                          <p:spTgt spid="11">
                                            <p:txEl>
                                              <p:pRg st="6" end="6"/>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1">
                                            <p:txEl>
                                              <p:pRg st="7" end="7"/>
                                            </p:txEl>
                                          </p:spTgt>
                                        </p:tgtEl>
                                        <p:attrNameLst>
                                          <p:attrName>style.visibility</p:attrName>
                                        </p:attrNameLst>
                                      </p:cBhvr>
                                      <p:to>
                                        <p:strVal val="visible"/>
                                      </p:to>
                                    </p:set>
                                    <p:animEffect transition="in" filter="fade">
                                      <p:cBhvr>
                                        <p:cTn id="38" dur="500"/>
                                        <p:tgtEl>
                                          <p:spTgt spid="11">
                                            <p:txEl>
                                              <p:pRg st="7" end="7"/>
                                            </p:txEl>
                                          </p:spTgt>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1">
                                            <p:txEl>
                                              <p:pRg st="8" end="8"/>
                                            </p:txEl>
                                          </p:spTgt>
                                        </p:tgtEl>
                                        <p:attrNameLst>
                                          <p:attrName>style.visibility</p:attrName>
                                        </p:attrNameLst>
                                      </p:cBhvr>
                                      <p:to>
                                        <p:strVal val="visible"/>
                                      </p:to>
                                    </p:set>
                                    <p:animEffect transition="in" filter="fade">
                                      <p:cBhvr>
                                        <p:cTn id="42" dur="500"/>
                                        <p:tgtEl>
                                          <p:spTgt spid="11">
                                            <p:txEl>
                                              <p:pRg st="8" end="8"/>
                                            </p:txEl>
                                          </p:spTgt>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11">
                                            <p:txEl>
                                              <p:pRg st="9" end="9"/>
                                            </p:txEl>
                                          </p:spTgt>
                                        </p:tgtEl>
                                        <p:attrNameLst>
                                          <p:attrName>style.visibility</p:attrName>
                                        </p:attrNameLst>
                                      </p:cBhvr>
                                      <p:to>
                                        <p:strVal val="visible"/>
                                      </p:to>
                                    </p:set>
                                    <p:animEffect transition="in" filter="fade">
                                      <p:cBhvr>
                                        <p:cTn id="46" dur="500"/>
                                        <p:tgtEl>
                                          <p:spTgt spid="11">
                                            <p:txEl>
                                              <p:pRg st="9" end="9"/>
                                            </p:txEl>
                                          </p:spTgt>
                                        </p:tgtEl>
                                      </p:cBhvr>
                                    </p:animEffect>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11">
                                            <p:txEl>
                                              <p:pRg st="10" end="10"/>
                                            </p:txEl>
                                          </p:spTgt>
                                        </p:tgtEl>
                                        <p:attrNameLst>
                                          <p:attrName>style.visibility</p:attrName>
                                        </p:attrNameLst>
                                      </p:cBhvr>
                                      <p:to>
                                        <p:strVal val="visible"/>
                                      </p:to>
                                    </p:set>
                                    <p:animEffect transition="in" filter="fade">
                                      <p:cBhvr>
                                        <p:cTn id="50"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S44_caj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843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8436" name="CaixaDeTexto 2"/>
          <p:cNvSpPr txBox="1">
            <a:spLocks noChangeArrowheads="1"/>
          </p:cNvSpPr>
          <p:nvPr/>
        </p:nvSpPr>
        <p:spPr bwMode="auto">
          <a:xfrm>
            <a:off x="92075" y="85725"/>
            <a:ext cx="9051925" cy="338138"/>
          </a:xfrm>
          <a:prstGeom prst="rect">
            <a:avLst/>
          </a:prstGeom>
          <a:noFill/>
          <a:ln w="9525">
            <a:noFill/>
            <a:miter lim="800000"/>
            <a:headEnd/>
            <a:tailEnd/>
          </a:ln>
        </p:spPr>
        <p:txBody>
          <a:bodyPr lIns="0" tIns="0" rIns="0" bIns="0">
            <a:spAutoFit/>
          </a:bodyPr>
          <a:lstStyle/>
          <a:p>
            <a:r>
              <a:rPr lang="pt-BR" sz="2200"/>
              <a:t>PROGRAMA DE REMANEJAMENTO DA POPULAÇÃO ATINGIDA </a:t>
            </a:r>
          </a:p>
        </p:txBody>
      </p:sp>
      <p:sp>
        <p:nvSpPr>
          <p:cNvPr id="12" name="Retângulo de cantos arredondados 11"/>
          <p:cNvSpPr>
            <a:spLocks noChangeArrowheads="1"/>
          </p:cNvSpPr>
          <p:nvPr/>
        </p:nvSpPr>
        <p:spPr bwMode="auto">
          <a:xfrm>
            <a:off x="312739" y="696914"/>
            <a:ext cx="8216120" cy="567063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3" name="Retângulo de cantos arredondados 19"/>
          <p:cNvSpPr>
            <a:spLocks noChangeArrowheads="1"/>
          </p:cNvSpPr>
          <p:nvPr/>
        </p:nvSpPr>
        <p:spPr bwMode="auto">
          <a:xfrm>
            <a:off x="498764" y="814388"/>
            <a:ext cx="7830589" cy="5386907"/>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4" name="CaixaDeTexto 5"/>
          <p:cNvSpPr txBox="1">
            <a:spLocks noChangeArrowheads="1"/>
          </p:cNvSpPr>
          <p:nvPr/>
        </p:nvSpPr>
        <p:spPr bwMode="auto">
          <a:xfrm>
            <a:off x="466725" y="900113"/>
            <a:ext cx="8086725" cy="5324475"/>
          </a:xfrm>
          <a:prstGeom prst="rect">
            <a:avLst/>
          </a:prstGeom>
          <a:noFill/>
          <a:ln w="9525">
            <a:noFill/>
            <a:miter lim="800000"/>
            <a:headEnd/>
            <a:tailEnd/>
          </a:ln>
        </p:spPr>
        <p:txBody>
          <a:bodyPr>
            <a:spAutoFit/>
          </a:bodyPr>
          <a:lstStyle/>
          <a:p>
            <a:pPr>
              <a:spcBef>
                <a:spcPct val="50000"/>
              </a:spcBef>
              <a:tabLst>
                <a:tab pos="84138" algn="l"/>
              </a:tabLst>
              <a:defRPr/>
            </a:pPr>
            <a:r>
              <a:rPr lang="pt-BR" sz="2000" b="1" spc="100" dirty="0">
                <a:solidFill>
                  <a:srgbClr val="00709E"/>
                </a:solidFill>
              </a:rPr>
              <a:t>METODOLOGIA</a:t>
            </a:r>
          </a:p>
          <a:p>
            <a:pPr>
              <a:spcBef>
                <a:spcPct val="50000"/>
              </a:spcBef>
              <a:tabLst>
                <a:tab pos="84138" algn="l"/>
              </a:tabLst>
              <a:defRPr/>
            </a:pPr>
            <a:r>
              <a:rPr lang="pt-BR" sz="2000" b="1" spc="100" dirty="0">
                <a:solidFill>
                  <a:srgbClr val="00709E"/>
                </a:solidFill>
              </a:rPr>
              <a:t>Subprograma de Remanejamento da População Atingida</a:t>
            </a:r>
          </a:p>
          <a:p>
            <a:pPr>
              <a:spcBef>
                <a:spcPct val="50000"/>
              </a:spcBef>
              <a:tabLst>
                <a:tab pos="84138" algn="l"/>
              </a:tabLst>
              <a:defRPr/>
            </a:pPr>
            <a:endParaRPr lang="pt-BR" sz="2000" b="1" spc="100" dirty="0">
              <a:solidFill>
                <a:srgbClr val="00709E"/>
              </a:solidFill>
            </a:endParaRPr>
          </a:p>
          <a:p>
            <a:pPr>
              <a:lnSpc>
                <a:spcPct val="130000"/>
              </a:lnSpc>
              <a:buFont typeface="Arial" pitchFamily="34" charset="0"/>
              <a:buChar char="•"/>
              <a:defRPr/>
            </a:pPr>
            <a:r>
              <a:rPr lang="pt-BR" sz="2000" spc="100" dirty="0">
                <a:latin typeface="Arial" pitchFamily="34" charset="0"/>
                <a:cs typeface="Arial" pitchFamily="34" charset="0"/>
              </a:rPr>
              <a:t> Identificação, seleção, avaliação e aquisição de áreas para </a:t>
            </a:r>
            <a:r>
              <a:rPr lang="pt-BR" sz="2000" spc="100" dirty="0" err="1">
                <a:latin typeface="Arial" pitchFamily="34" charset="0"/>
                <a:cs typeface="Arial" pitchFamily="34" charset="0"/>
              </a:rPr>
              <a:t>reassentamento</a:t>
            </a:r>
            <a:r>
              <a:rPr lang="pt-BR" sz="2000" spc="100" dirty="0">
                <a:latin typeface="Arial" pitchFamily="34" charset="0"/>
                <a:cs typeface="Arial" pitchFamily="34" charset="0"/>
              </a:rPr>
              <a:t> coletivo e individual</a:t>
            </a:r>
          </a:p>
          <a:p>
            <a:pPr>
              <a:lnSpc>
                <a:spcPct val="130000"/>
              </a:lnSpc>
              <a:buFont typeface="Arial" pitchFamily="34" charset="0"/>
              <a:buChar char="•"/>
              <a:defRPr/>
            </a:pPr>
            <a:r>
              <a:rPr lang="pt-BR" sz="2000" spc="100" dirty="0">
                <a:latin typeface="Arial" pitchFamily="34" charset="0"/>
                <a:cs typeface="Arial" pitchFamily="34" charset="0"/>
              </a:rPr>
              <a:t> Elaboração de projetos de arquitetura e engenharia para </a:t>
            </a:r>
            <a:r>
              <a:rPr lang="pt-BR" sz="2000" spc="100" dirty="0" err="1">
                <a:latin typeface="Arial" pitchFamily="34" charset="0"/>
                <a:cs typeface="Arial" pitchFamily="34" charset="0"/>
              </a:rPr>
              <a:t>reassentamento</a:t>
            </a:r>
            <a:r>
              <a:rPr lang="pt-BR" sz="2000" spc="100" dirty="0">
                <a:latin typeface="Arial" pitchFamily="34" charset="0"/>
                <a:cs typeface="Arial" pitchFamily="34" charset="0"/>
              </a:rPr>
              <a:t> coletivo e aprovação junto aos órgãos pertinentes</a:t>
            </a:r>
          </a:p>
          <a:p>
            <a:pPr>
              <a:lnSpc>
                <a:spcPct val="130000"/>
              </a:lnSpc>
              <a:buFont typeface="Arial" pitchFamily="34" charset="0"/>
              <a:buChar char="•"/>
              <a:defRPr/>
            </a:pPr>
            <a:r>
              <a:rPr lang="pt-BR" sz="2000" spc="100" dirty="0">
                <a:latin typeface="Arial" pitchFamily="34" charset="0"/>
                <a:cs typeface="Arial" pitchFamily="34" charset="0"/>
              </a:rPr>
              <a:t> Implantação dos projetos de </a:t>
            </a:r>
            <a:r>
              <a:rPr lang="pt-BR" sz="2000" spc="100" dirty="0" err="1">
                <a:latin typeface="Arial" pitchFamily="34" charset="0"/>
                <a:cs typeface="Arial" pitchFamily="34" charset="0"/>
              </a:rPr>
              <a:t>reassentamento</a:t>
            </a:r>
            <a:endParaRPr lang="pt-BR" sz="2000" spc="100" dirty="0">
              <a:latin typeface="Arial" pitchFamily="34" charset="0"/>
              <a:cs typeface="Arial" pitchFamily="34" charset="0"/>
            </a:endParaRPr>
          </a:p>
          <a:p>
            <a:pPr>
              <a:lnSpc>
                <a:spcPct val="130000"/>
              </a:lnSpc>
              <a:buFont typeface="Arial" pitchFamily="34" charset="0"/>
              <a:buChar char="•"/>
              <a:defRPr/>
            </a:pPr>
            <a:r>
              <a:rPr lang="pt-BR" sz="2000" spc="100" dirty="0">
                <a:latin typeface="Arial" pitchFamily="34" charset="0"/>
                <a:cs typeface="Arial" pitchFamily="34" charset="0"/>
              </a:rPr>
              <a:t> Monitoramento e assistência na mudança</a:t>
            </a:r>
          </a:p>
          <a:p>
            <a:pPr>
              <a:lnSpc>
                <a:spcPct val="130000"/>
              </a:lnSpc>
              <a:buFont typeface="Arial" pitchFamily="34" charset="0"/>
              <a:buChar char="•"/>
              <a:defRPr/>
            </a:pPr>
            <a:r>
              <a:rPr lang="pt-BR" sz="2000" spc="100" dirty="0">
                <a:latin typeface="Arial" pitchFamily="34" charset="0"/>
                <a:cs typeface="Arial" pitchFamily="34" charset="0"/>
              </a:rPr>
              <a:t> Monitoramento da reinserção social após a mudança</a:t>
            </a:r>
          </a:p>
          <a:p>
            <a:pPr>
              <a:lnSpc>
                <a:spcPct val="130000"/>
              </a:lnSpc>
              <a:buFont typeface="Arial" pitchFamily="34" charset="0"/>
              <a:buChar char="•"/>
              <a:defRPr/>
            </a:pPr>
            <a:r>
              <a:rPr lang="pt-BR" sz="2000" spc="100" dirty="0">
                <a:latin typeface="Arial" pitchFamily="34" charset="0"/>
                <a:cs typeface="Arial" pitchFamily="34" charset="0"/>
              </a:rPr>
              <a:t> Monitoramento da viabilidade econômica das atividades reorganizadas</a:t>
            </a:r>
          </a:p>
        </p:txBody>
      </p:sp>
      <p:pic>
        <p:nvPicPr>
          <p:cNvPr id="1844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500"/>
                                        <p:tgtEl>
                                          <p:spTgt spid="14">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4">
                                            <p:txEl>
                                              <p:pRg st="1" end="1"/>
                                            </p:txEl>
                                          </p:spTgt>
                                        </p:tgtEl>
                                        <p:attrNameLst>
                                          <p:attrName>style.visibility</p:attrName>
                                        </p:attrNameLst>
                                      </p:cBhvr>
                                      <p:to>
                                        <p:strVal val="visible"/>
                                      </p:to>
                                    </p:set>
                                    <p:animEffect transition="in" filter="fade">
                                      <p:cBhvr>
                                        <p:cTn id="18" dur="500"/>
                                        <p:tgtEl>
                                          <p:spTgt spid="14">
                                            <p:txEl>
                                              <p:pRg st="1" end="1"/>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4">
                                            <p:txEl>
                                              <p:pRg st="4" end="4"/>
                                            </p:txEl>
                                          </p:spTgt>
                                        </p:tgtEl>
                                        <p:attrNameLst>
                                          <p:attrName>style.visibility</p:attrName>
                                        </p:attrNameLst>
                                      </p:cBhvr>
                                      <p:to>
                                        <p:strVal val="visible"/>
                                      </p:to>
                                    </p:set>
                                    <p:animEffect transition="in" filter="fade">
                                      <p:cBhvr>
                                        <p:cTn id="26" dur="500"/>
                                        <p:tgtEl>
                                          <p:spTgt spid="14">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4">
                                            <p:txEl>
                                              <p:pRg st="5" end="5"/>
                                            </p:txEl>
                                          </p:spTgt>
                                        </p:tgtEl>
                                        <p:attrNameLst>
                                          <p:attrName>style.visibility</p:attrName>
                                        </p:attrNameLst>
                                      </p:cBhvr>
                                      <p:to>
                                        <p:strVal val="visible"/>
                                      </p:to>
                                    </p:set>
                                    <p:animEffect transition="in" filter="fade">
                                      <p:cBhvr>
                                        <p:cTn id="30" dur="500"/>
                                        <p:tgtEl>
                                          <p:spTgt spid="14">
                                            <p:txEl>
                                              <p:pRg st="5" end="5"/>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4">
                                            <p:txEl>
                                              <p:pRg st="6" end="6"/>
                                            </p:txEl>
                                          </p:spTgt>
                                        </p:tgtEl>
                                        <p:attrNameLst>
                                          <p:attrName>style.visibility</p:attrName>
                                        </p:attrNameLst>
                                      </p:cBhvr>
                                      <p:to>
                                        <p:strVal val="visible"/>
                                      </p:to>
                                    </p:set>
                                    <p:animEffect transition="in" filter="fade">
                                      <p:cBhvr>
                                        <p:cTn id="34" dur="500"/>
                                        <p:tgtEl>
                                          <p:spTgt spid="14">
                                            <p:txEl>
                                              <p:pRg st="6" end="6"/>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4">
                                            <p:txEl>
                                              <p:pRg st="7" end="7"/>
                                            </p:txEl>
                                          </p:spTgt>
                                        </p:tgtEl>
                                        <p:attrNameLst>
                                          <p:attrName>style.visibility</p:attrName>
                                        </p:attrNameLst>
                                      </p:cBhvr>
                                      <p:to>
                                        <p:strVal val="visible"/>
                                      </p:to>
                                    </p:set>
                                    <p:animEffect transition="in" filter="fade">
                                      <p:cBhvr>
                                        <p:cTn id="38" dur="500"/>
                                        <p:tgtEl>
                                          <p:spTgt spid="14">
                                            <p:txEl>
                                              <p:pRg st="7" end="7"/>
                                            </p:txEl>
                                          </p:spTgt>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S44_caj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843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8436" name="CaixaDeTexto 2"/>
          <p:cNvSpPr txBox="1">
            <a:spLocks noChangeArrowheads="1"/>
          </p:cNvSpPr>
          <p:nvPr/>
        </p:nvSpPr>
        <p:spPr bwMode="auto">
          <a:xfrm>
            <a:off x="92075" y="85725"/>
            <a:ext cx="9051925" cy="338138"/>
          </a:xfrm>
          <a:prstGeom prst="rect">
            <a:avLst/>
          </a:prstGeom>
          <a:noFill/>
          <a:ln w="9525">
            <a:noFill/>
            <a:miter lim="800000"/>
            <a:headEnd/>
            <a:tailEnd/>
          </a:ln>
        </p:spPr>
        <p:txBody>
          <a:bodyPr lIns="0" tIns="0" rIns="0" bIns="0">
            <a:spAutoFit/>
          </a:bodyPr>
          <a:lstStyle/>
          <a:p>
            <a:r>
              <a:rPr lang="pt-BR" sz="2200"/>
              <a:t>PROGRAMA DE REMANEJAMENTO DA POPULAÇÃO ATINGIDA </a:t>
            </a:r>
          </a:p>
        </p:txBody>
      </p:sp>
      <p:sp>
        <p:nvSpPr>
          <p:cNvPr id="12" name="Retângulo de cantos arredondados 11"/>
          <p:cNvSpPr>
            <a:spLocks noChangeArrowheads="1"/>
          </p:cNvSpPr>
          <p:nvPr/>
        </p:nvSpPr>
        <p:spPr bwMode="auto">
          <a:xfrm>
            <a:off x="312739" y="696914"/>
            <a:ext cx="8216120" cy="567063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3" name="Retângulo de cantos arredondados 19"/>
          <p:cNvSpPr>
            <a:spLocks noChangeArrowheads="1"/>
          </p:cNvSpPr>
          <p:nvPr/>
        </p:nvSpPr>
        <p:spPr bwMode="auto">
          <a:xfrm>
            <a:off x="498764" y="814388"/>
            <a:ext cx="7830589" cy="5386907"/>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4" name="CaixaDeTexto 5"/>
          <p:cNvSpPr txBox="1">
            <a:spLocks noChangeArrowheads="1"/>
          </p:cNvSpPr>
          <p:nvPr/>
        </p:nvSpPr>
        <p:spPr bwMode="auto">
          <a:xfrm>
            <a:off x="466725" y="900113"/>
            <a:ext cx="8086725" cy="2246769"/>
          </a:xfrm>
          <a:prstGeom prst="rect">
            <a:avLst/>
          </a:prstGeom>
          <a:noFill/>
          <a:ln w="9525">
            <a:noFill/>
            <a:miter lim="800000"/>
            <a:headEnd/>
            <a:tailEnd/>
          </a:ln>
        </p:spPr>
        <p:txBody>
          <a:bodyPr wrap="square">
            <a:spAutoFit/>
          </a:bodyPr>
          <a:lstStyle/>
          <a:p>
            <a:pPr>
              <a:spcBef>
                <a:spcPct val="50000"/>
              </a:spcBef>
              <a:tabLst>
                <a:tab pos="84138" algn="l"/>
              </a:tabLst>
              <a:defRPr/>
            </a:pPr>
            <a:r>
              <a:rPr lang="pt-BR" sz="2000" b="1" spc="100" dirty="0" smtClean="0">
                <a:latin typeface="Arial" pitchFamily="34" charset="0"/>
                <a:cs typeface="Arial" pitchFamily="34" charset="0"/>
              </a:rPr>
              <a:t>SITUAÇÃO ATUAL:</a:t>
            </a:r>
          </a:p>
          <a:p>
            <a:pPr>
              <a:spcBef>
                <a:spcPct val="50000"/>
              </a:spcBef>
              <a:tabLst>
                <a:tab pos="84138" algn="l"/>
              </a:tabLst>
              <a:defRPr/>
            </a:pPr>
            <a:endParaRPr lang="pt-BR" sz="2000" spc="100" dirty="0" smtClean="0">
              <a:latin typeface="Arial" pitchFamily="34" charset="0"/>
              <a:cs typeface="Arial" pitchFamily="34" charset="0"/>
            </a:endParaRPr>
          </a:p>
          <a:p>
            <a:pPr>
              <a:spcBef>
                <a:spcPct val="50000"/>
              </a:spcBef>
              <a:tabLst>
                <a:tab pos="84138" algn="l"/>
              </a:tabLst>
              <a:defRPr/>
            </a:pPr>
            <a:endParaRPr lang="pt-BR" sz="2000" spc="100" dirty="0" smtClean="0">
              <a:latin typeface="Arial" pitchFamily="34" charset="0"/>
              <a:cs typeface="Arial" pitchFamily="34" charset="0"/>
            </a:endParaRPr>
          </a:p>
          <a:p>
            <a:pPr>
              <a:spcBef>
                <a:spcPct val="50000"/>
              </a:spcBef>
              <a:tabLst>
                <a:tab pos="84138" algn="l"/>
              </a:tabLst>
              <a:defRPr/>
            </a:pPr>
            <a:endParaRPr lang="pt-BR" sz="2000" spc="100" dirty="0" smtClean="0">
              <a:latin typeface="Arial" pitchFamily="34" charset="0"/>
              <a:cs typeface="Arial" pitchFamily="34" charset="0"/>
            </a:endParaRPr>
          </a:p>
          <a:p>
            <a:pPr>
              <a:spcBef>
                <a:spcPct val="50000"/>
              </a:spcBef>
              <a:tabLst>
                <a:tab pos="84138" algn="l"/>
              </a:tabLst>
              <a:defRPr/>
            </a:pPr>
            <a:endParaRPr lang="pt-BR" sz="2000" spc="100" dirty="0">
              <a:latin typeface="Arial" pitchFamily="34" charset="0"/>
              <a:cs typeface="Arial" pitchFamily="34" charset="0"/>
            </a:endParaRPr>
          </a:p>
        </p:txBody>
      </p:sp>
      <p:pic>
        <p:nvPicPr>
          <p:cNvPr id="1844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aphicFrame>
        <p:nvGraphicFramePr>
          <p:cNvPr id="9" name="Tabela 8"/>
          <p:cNvGraphicFramePr>
            <a:graphicFrameLocks noGrp="1"/>
          </p:cNvGraphicFramePr>
          <p:nvPr/>
        </p:nvGraphicFramePr>
        <p:xfrm>
          <a:off x="1080656" y="1387748"/>
          <a:ext cx="6766558" cy="4761852"/>
        </p:xfrm>
        <a:graphic>
          <a:graphicData uri="http://schemas.openxmlformats.org/drawingml/2006/table">
            <a:tbl>
              <a:tblPr/>
              <a:tblGrid>
                <a:gridCol w="1579417"/>
                <a:gridCol w="3978381"/>
                <a:gridCol w="573716"/>
                <a:gridCol w="635044"/>
              </a:tblGrid>
              <a:tr h="203162">
                <a:tc gridSpan="2">
                  <a:txBody>
                    <a:bodyPr/>
                    <a:lstStyle/>
                    <a:p>
                      <a:pPr>
                        <a:lnSpc>
                          <a:spcPct val="115000"/>
                        </a:lnSpc>
                      </a:pPr>
                      <a:endParaRPr lang="pt-BR" sz="800" dirty="0">
                        <a:latin typeface="Calibri"/>
                        <a:ea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300" b="1">
                          <a:latin typeface="Calibri"/>
                          <a:ea typeface="Times New Roman"/>
                          <a:cs typeface="Times New Roman"/>
                        </a:rPr>
                        <a:t>Nº</a:t>
                      </a:r>
                      <a:endParaRPr lang="pt-BR" sz="80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300" b="1">
                          <a:latin typeface="Calibri"/>
                          <a:ea typeface="Times New Roman"/>
                          <a:cs typeface="Times New Roman"/>
                        </a:rPr>
                        <a:t>%</a:t>
                      </a:r>
                      <a:endParaRPr lang="pt-BR" sz="80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Total de Processos</a:t>
                      </a:r>
                      <a:r>
                        <a:rPr lang="pt-BR" sz="1600" dirty="0">
                          <a:solidFill>
                            <a:srgbClr val="000000"/>
                          </a:solidFill>
                          <a:latin typeface="Calibri"/>
                          <a:ea typeface="Times New Roman"/>
                          <a:cs typeface="Times New Roman"/>
                        </a:rPr>
                        <a:t> (propriedades+famílias agregadas)</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dirty="0">
                          <a:latin typeface="Calibri"/>
                          <a:ea typeface="Times New Roman"/>
                          <a:cs typeface="Times New Roman"/>
                        </a:rPr>
                        <a:t>1157</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pt-BR" sz="160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Propostas Apresentadas</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dirty="0">
                          <a:solidFill>
                            <a:srgbClr val="0070C0"/>
                          </a:solidFill>
                          <a:latin typeface="Calibri"/>
                          <a:ea typeface="Times New Roman"/>
                          <a:cs typeface="Times New Roman"/>
                        </a:rPr>
                        <a:t>525</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b="1">
                          <a:solidFill>
                            <a:srgbClr val="0070C0"/>
                          </a:solidFill>
                          <a:latin typeface="Calibri"/>
                          <a:ea typeface="Times New Roman"/>
                          <a:cs typeface="Times New Roman"/>
                        </a:rPr>
                        <a:t>45,38</a:t>
                      </a:r>
                      <a:endParaRPr lang="pt-BR" sz="160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Propostas Aceitas</a:t>
                      </a:r>
                      <a:r>
                        <a:rPr lang="pt-BR" sz="1600" dirty="0">
                          <a:solidFill>
                            <a:srgbClr val="000000"/>
                          </a:solidFill>
                          <a:latin typeface="Calibri"/>
                          <a:ea typeface="Times New Roman"/>
                          <a:cs typeface="Times New Roman"/>
                        </a:rPr>
                        <a:t> (até 23/12/09)</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dirty="0">
                          <a:latin typeface="Calibri"/>
                          <a:ea typeface="Times New Roman"/>
                          <a:cs typeface="Times New Roman"/>
                        </a:rPr>
                        <a:t>363</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15000"/>
                        </a:lnSpc>
                        <a:spcAft>
                          <a:spcPts val="0"/>
                        </a:spcAft>
                      </a:pPr>
                      <a:r>
                        <a:rPr lang="pt-BR" sz="1600" b="1" dirty="0">
                          <a:latin typeface="Calibri"/>
                          <a:ea typeface="Times New Roman"/>
                          <a:cs typeface="Times New Roman"/>
                        </a:rPr>
                        <a:t>31,37</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076">
                <a:tc rowSpan="4">
                  <a:txBody>
                    <a:bodyPr/>
                    <a:lstStyle/>
                    <a:p>
                      <a:pPr algn="ctr">
                        <a:lnSpc>
                          <a:spcPct val="115000"/>
                        </a:lnSpc>
                        <a:spcAft>
                          <a:spcPts val="0"/>
                        </a:spcAft>
                      </a:pPr>
                      <a:r>
                        <a:rPr lang="pt-BR" sz="1600" dirty="0">
                          <a:solidFill>
                            <a:srgbClr val="000000"/>
                          </a:solidFill>
                          <a:latin typeface="Calibri"/>
                          <a:ea typeface="Times New Roman"/>
                          <a:cs typeface="Times New Roman"/>
                        </a:rPr>
                        <a:t>46%</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pt-BR" sz="1600">
                          <a:solidFill>
                            <a:srgbClr val="000000"/>
                          </a:solidFill>
                          <a:latin typeface="Calibri"/>
                          <a:ea typeface="Times New Roman"/>
                          <a:cs typeface="Times New Roman"/>
                        </a:rPr>
                        <a:t>Declaração de Crédito</a:t>
                      </a:r>
                      <a:endParaRPr lang="pt-BR" sz="160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dirty="0">
                          <a:latin typeface="Calibri"/>
                          <a:ea typeface="Times New Roman"/>
                          <a:cs typeface="Times New Roman"/>
                        </a:rPr>
                        <a:t>111</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t-BR"/>
                    </a:p>
                  </a:txBody>
                  <a:tcPr/>
                </a:tc>
              </a:tr>
              <a:tr h="243076">
                <a:tc vMerge="1">
                  <a:txBody>
                    <a:bodyPr/>
                    <a:lstStyle/>
                    <a:p>
                      <a:endParaRPr lang="pt-BR"/>
                    </a:p>
                  </a:txBody>
                  <a:tcPr/>
                </a:tc>
                <a:tc>
                  <a:txBody>
                    <a:bodyPr/>
                    <a:lstStyle/>
                    <a:p>
                      <a:pPr>
                        <a:lnSpc>
                          <a:spcPct val="115000"/>
                        </a:lnSpc>
                        <a:spcAft>
                          <a:spcPts val="0"/>
                        </a:spcAft>
                      </a:pPr>
                      <a:r>
                        <a:rPr lang="pt-BR" sz="1600">
                          <a:solidFill>
                            <a:srgbClr val="000000"/>
                          </a:solidFill>
                          <a:latin typeface="Calibri"/>
                          <a:ea typeface="Times New Roman"/>
                          <a:cs typeface="Times New Roman"/>
                        </a:rPr>
                        <a:t>Reassentamento </a:t>
                      </a:r>
                      <a:endParaRPr lang="pt-BR" sz="160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dirty="0">
                          <a:latin typeface="Calibri"/>
                          <a:ea typeface="Times New Roman"/>
                          <a:cs typeface="Times New Roman"/>
                        </a:rPr>
                        <a:t>44</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t-BR"/>
                    </a:p>
                  </a:txBody>
                  <a:tcPr/>
                </a:tc>
              </a:tr>
              <a:tr h="486152">
                <a:tc vMerge="1">
                  <a:txBody>
                    <a:bodyPr/>
                    <a:lstStyle/>
                    <a:p>
                      <a:endParaRPr lang="pt-BR"/>
                    </a:p>
                  </a:txBody>
                  <a:tcPr/>
                </a:tc>
                <a:tc>
                  <a:txBody>
                    <a:bodyPr/>
                    <a:lstStyle/>
                    <a:p>
                      <a:pPr>
                        <a:lnSpc>
                          <a:spcPct val="115000"/>
                        </a:lnSpc>
                        <a:spcAft>
                          <a:spcPts val="0"/>
                        </a:spcAft>
                      </a:pPr>
                      <a:r>
                        <a:rPr lang="pt-BR" sz="1600" dirty="0" err="1">
                          <a:solidFill>
                            <a:srgbClr val="000000"/>
                          </a:solidFill>
                          <a:latin typeface="Calibri"/>
                          <a:ea typeface="Times New Roman"/>
                          <a:cs typeface="Times New Roman"/>
                        </a:rPr>
                        <a:t>Relocação</a:t>
                      </a:r>
                      <a:r>
                        <a:rPr lang="pt-BR" sz="1600" dirty="0">
                          <a:solidFill>
                            <a:srgbClr val="000000"/>
                          </a:solidFill>
                          <a:latin typeface="Calibri"/>
                          <a:ea typeface="Times New Roman"/>
                          <a:cs typeface="Times New Roman"/>
                        </a:rPr>
                        <a:t> em  </a:t>
                      </a:r>
                      <a:endParaRPr lang="pt-BR" sz="1600" dirty="0">
                        <a:latin typeface="Calibri"/>
                        <a:ea typeface="Calibri"/>
                        <a:cs typeface="Times New Roman"/>
                      </a:endParaRPr>
                    </a:p>
                    <a:p>
                      <a:pPr>
                        <a:lnSpc>
                          <a:spcPct val="115000"/>
                        </a:lnSpc>
                        <a:spcAft>
                          <a:spcPts val="0"/>
                        </a:spcAft>
                      </a:pPr>
                      <a:r>
                        <a:rPr lang="pt-BR" sz="1600" dirty="0">
                          <a:solidFill>
                            <a:srgbClr val="000000"/>
                          </a:solidFill>
                          <a:latin typeface="Calibri"/>
                          <a:ea typeface="Times New Roman"/>
                          <a:cs typeface="Times New Roman"/>
                        </a:rPr>
                        <a:t>Remanescente/lote</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dirty="0">
                          <a:latin typeface="Calibri"/>
                          <a:ea typeface="Times New Roman"/>
                          <a:cs typeface="Times New Roman"/>
                        </a:rPr>
                        <a:t>9</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t-BR"/>
                    </a:p>
                  </a:txBody>
                  <a:tcPr/>
                </a:tc>
              </a:tr>
              <a:tr h="243076">
                <a:tc vMerge="1">
                  <a:txBody>
                    <a:bodyPr/>
                    <a:lstStyle/>
                    <a:p>
                      <a:endParaRPr lang="pt-BR"/>
                    </a:p>
                  </a:txBody>
                  <a:tcPr/>
                </a:tc>
                <a:tc>
                  <a:txBody>
                    <a:bodyPr/>
                    <a:lstStyle/>
                    <a:p>
                      <a:pPr>
                        <a:lnSpc>
                          <a:spcPct val="115000"/>
                        </a:lnSpc>
                        <a:spcAft>
                          <a:spcPts val="0"/>
                        </a:spcAft>
                      </a:pPr>
                      <a:r>
                        <a:rPr lang="pt-BR" sz="1600" dirty="0">
                          <a:solidFill>
                            <a:srgbClr val="000000"/>
                          </a:solidFill>
                          <a:latin typeface="Calibri"/>
                          <a:ea typeface="Times New Roman"/>
                          <a:cs typeface="Times New Roman"/>
                        </a:rPr>
                        <a:t>Permuta</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dirty="0">
                          <a:latin typeface="Calibri"/>
                          <a:ea typeface="Times New Roman"/>
                          <a:cs typeface="Times New Roman"/>
                        </a:rPr>
                        <a:t>2</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t-BR"/>
                    </a:p>
                  </a:txBody>
                  <a:tcPr/>
                </a:tc>
              </a:tr>
              <a:tr h="243076">
                <a:tc>
                  <a:txBody>
                    <a:bodyPr/>
                    <a:lstStyle/>
                    <a:p>
                      <a:pPr algn="ctr">
                        <a:lnSpc>
                          <a:spcPct val="115000"/>
                        </a:lnSpc>
                        <a:spcAft>
                          <a:spcPts val="0"/>
                        </a:spcAft>
                      </a:pPr>
                      <a:r>
                        <a:rPr lang="pt-BR" sz="1600">
                          <a:solidFill>
                            <a:srgbClr val="000000"/>
                          </a:solidFill>
                          <a:latin typeface="Calibri"/>
                          <a:ea typeface="Times New Roman"/>
                          <a:cs typeface="Times New Roman"/>
                        </a:rPr>
                        <a:t>54%</a:t>
                      </a:r>
                      <a:endParaRPr lang="pt-BR" sz="160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pt-BR" sz="1600" dirty="0">
                          <a:solidFill>
                            <a:srgbClr val="000000"/>
                          </a:solidFill>
                          <a:latin typeface="Calibri"/>
                          <a:ea typeface="Times New Roman"/>
                          <a:cs typeface="Times New Roman"/>
                        </a:rPr>
                        <a:t>Indenização</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dirty="0">
                          <a:latin typeface="Calibri"/>
                          <a:ea typeface="Times New Roman"/>
                          <a:cs typeface="Times New Roman"/>
                        </a:rPr>
                        <a:t>197</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t-BR"/>
                    </a:p>
                  </a:txBody>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Propostas em avaliação </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dirty="0">
                          <a:latin typeface="Calibri"/>
                          <a:ea typeface="Times New Roman"/>
                          <a:cs typeface="Times New Roman"/>
                        </a:rPr>
                        <a:t>137</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t-BR" sz="1600" b="1" dirty="0">
                          <a:solidFill>
                            <a:srgbClr val="000000"/>
                          </a:solidFill>
                          <a:latin typeface="Calibri"/>
                          <a:ea typeface="Times New Roman"/>
                          <a:cs typeface="Times New Roman"/>
                        </a:rPr>
                        <a:t>11,84</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Propostas pagas</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a:latin typeface="Calibri"/>
                          <a:ea typeface="Times New Roman"/>
                          <a:cs typeface="Times New Roman"/>
                        </a:rPr>
                        <a:t>299</a:t>
                      </a:r>
                      <a:endParaRPr lang="pt-BR" sz="160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t-BR" sz="1600" b="1" dirty="0">
                          <a:solidFill>
                            <a:srgbClr val="000000"/>
                          </a:solidFill>
                          <a:latin typeface="Calibri"/>
                          <a:ea typeface="Times New Roman"/>
                          <a:cs typeface="Times New Roman"/>
                        </a:rPr>
                        <a:t>25,84</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2">
                  <a:txBody>
                    <a:bodyPr/>
                    <a:lstStyle/>
                    <a:p>
                      <a:pPr>
                        <a:lnSpc>
                          <a:spcPct val="115000"/>
                        </a:lnSpc>
                        <a:spcAft>
                          <a:spcPts val="0"/>
                        </a:spcAft>
                      </a:pPr>
                      <a:r>
                        <a:rPr lang="pt-BR" sz="1600" b="1" dirty="0">
                          <a:solidFill>
                            <a:srgbClr val="000000"/>
                          </a:solidFill>
                          <a:latin typeface="Calibri"/>
                          <a:ea typeface="Times New Roman"/>
                          <a:cs typeface="Times New Roman"/>
                        </a:rPr>
                        <a:t>Propostas a apresentar</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a:lnSpc>
                          <a:spcPct val="115000"/>
                        </a:lnSpc>
                        <a:spcAft>
                          <a:spcPts val="0"/>
                        </a:spcAft>
                      </a:pPr>
                      <a:r>
                        <a:rPr lang="pt-BR" sz="1600" b="1" dirty="0">
                          <a:solidFill>
                            <a:srgbClr val="FF0000"/>
                          </a:solidFill>
                          <a:latin typeface="Calibri"/>
                          <a:ea typeface="Times New Roman"/>
                          <a:cs typeface="Times New Roman"/>
                        </a:rPr>
                        <a:t>632</a:t>
                      </a: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t-BR" sz="1600" b="1" dirty="0">
                          <a:solidFill>
                            <a:srgbClr val="FF0000"/>
                          </a:solidFill>
                          <a:latin typeface="Calibri"/>
                          <a:ea typeface="Times New Roman"/>
                          <a:cs typeface="Times New Roman"/>
                        </a:rPr>
                        <a:t>54,62</a:t>
                      </a: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149">
                <a:tc gridSpan="4">
                  <a:txBody>
                    <a:bodyPr/>
                    <a:lstStyle/>
                    <a:p>
                      <a:pPr algn="ctr">
                        <a:lnSpc>
                          <a:spcPct val="115000"/>
                        </a:lnSpc>
                        <a:spcAft>
                          <a:spcPts val="0"/>
                        </a:spcAft>
                      </a:pPr>
                      <a:r>
                        <a:rPr lang="pt-BR" sz="2400" b="1" dirty="0" smtClean="0">
                          <a:latin typeface="Calibri"/>
                          <a:ea typeface="Calibri"/>
                          <a:cs typeface="Times New Roman"/>
                        </a:rPr>
                        <a:t>INVESTIMENTO GLOBAL PREVISTO: R$</a:t>
                      </a:r>
                      <a:r>
                        <a:rPr lang="pt-BR" sz="2400" b="1" baseline="0" dirty="0" smtClean="0">
                          <a:latin typeface="Calibri"/>
                          <a:ea typeface="Calibri"/>
                          <a:cs typeface="Times New Roman"/>
                        </a:rPr>
                        <a:t> 300 MILHÕES</a:t>
                      </a:r>
                      <a:endParaRPr lang="pt-BR" sz="2400" b="1"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pPr algn="ctr">
                        <a:lnSpc>
                          <a:spcPct val="115000"/>
                        </a:lnSpc>
                        <a:spcAft>
                          <a:spcPts val="0"/>
                        </a:spcAft>
                      </a:pPr>
                      <a:endParaRPr lang="pt-BR" sz="1600" dirty="0">
                        <a:latin typeface="Calibri"/>
                        <a:ea typeface="Calibri"/>
                        <a:cs typeface="Times New Roman"/>
                      </a:endParaRPr>
                    </a:p>
                  </a:txBody>
                  <a:tcPr marL="32010" marR="3201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nSpc>
                          <a:spcPct val="115000"/>
                        </a:lnSpc>
                        <a:spcAft>
                          <a:spcPts val="0"/>
                        </a:spcAft>
                      </a:pPr>
                      <a:endParaRPr lang="pt-BR" sz="1600" dirty="0">
                        <a:latin typeface="Calibri"/>
                        <a:ea typeface="Calibri"/>
                        <a:cs typeface="Times New Roman"/>
                      </a:endParaRPr>
                    </a:p>
                  </a:txBody>
                  <a:tcPr marL="32010" marR="320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458"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53955" name="Picture 3" descr="S37_lyn_linhaamarela"/>
          <p:cNvPicPr>
            <a:picLocks noChangeAspect="1" noChangeArrowheads="1"/>
          </p:cNvPicPr>
          <p:nvPr/>
        </p:nvPicPr>
        <p:blipFill>
          <a:blip r:embed="rId4" cstate="print"/>
          <a:srcRect t="26666" b="29884"/>
          <a:stretch>
            <a:fillRect/>
          </a:stretch>
        </p:blipFill>
        <p:spPr bwMode="auto">
          <a:xfrm>
            <a:off x="0" y="1412875"/>
            <a:ext cx="9144000" cy="2979738"/>
          </a:xfrm>
          <a:prstGeom prst="rect">
            <a:avLst/>
          </a:prstGeom>
          <a:noFill/>
          <a:ln w="9525">
            <a:noFill/>
            <a:miter lim="800000"/>
            <a:headEnd/>
            <a:tailEnd/>
          </a:ln>
        </p:spPr>
      </p:pic>
      <p:pic>
        <p:nvPicPr>
          <p:cNvPr id="1946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204788" y="5229225"/>
            <a:ext cx="6848475" cy="1204913"/>
            <a:chOff x="129" y="3442"/>
            <a:chExt cx="4314" cy="759"/>
          </a:xfrm>
        </p:grpSpPr>
        <p:sp>
          <p:nvSpPr>
            <p:cNvPr id="19466" name="Freeform 6"/>
            <p:cNvSpPr>
              <a:spLocks/>
            </p:cNvSpPr>
            <p:nvPr/>
          </p:nvSpPr>
          <p:spPr bwMode="auto">
            <a:xfrm>
              <a:off x="194" y="3468"/>
              <a:ext cx="4245" cy="726"/>
            </a:xfrm>
            <a:custGeom>
              <a:avLst/>
              <a:gdLst>
                <a:gd name="T0" fmla="*/ 2147445284 w 4245"/>
                <a:gd name="T1" fmla="*/ 2147445550 h 726"/>
                <a:gd name="T2" fmla="*/ 2147445284 w 4245"/>
                <a:gd name="T3" fmla="*/ 2147445550 h 726"/>
                <a:gd name="T4" fmla="*/ 2147445284 w 4245"/>
                <a:gd name="T5" fmla="*/ 2147445550 h 726"/>
                <a:gd name="T6" fmla="*/ 2147445284 w 4245"/>
                <a:gd name="T7" fmla="*/ 2147445550 h 726"/>
                <a:gd name="T8" fmla="*/ 2147445284 w 4245"/>
                <a:gd name="T9" fmla="*/ 2147445550 h 726"/>
                <a:gd name="T10" fmla="*/ 2147445284 w 4245"/>
                <a:gd name="T11" fmla="*/ 2147445550 h 726"/>
                <a:gd name="T12" fmla="*/ 2147445284 w 4245"/>
                <a:gd name="T13" fmla="*/ 2147445550 h 726"/>
                <a:gd name="T14" fmla="*/ 2147445284 w 4245"/>
                <a:gd name="T15" fmla="*/ 2147445550 h 726"/>
                <a:gd name="T16" fmla="*/ 2147445284 w 4245"/>
                <a:gd name="T17" fmla="*/ 2147445550 h 726"/>
                <a:gd name="T18" fmla="*/ 2147445284 w 4245"/>
                <a:gd name="T19" fmla="*/ 2147445550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45"/>
                <a:gd name="T31" fmla="*/ 0 h 726"/>
                <a:gd name="T32" fmla="*/ 4245 w 4245"/>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45" h="726">
                  <a:moveTo>
                    <a:pt x="512" y="656"/>
                  </a:moveTo>
                  <a:cubicBezTo>
                    <a:pt x="197" y="601"/>
                    <a:pt x="96" y="482"/>
                    <a:pt x="48" y="384"/>
                  </a:cubicBezTo>
                  <a:cubicBezTo>
                    <a:pt x="0" y="286"/>
                    <a:pt x="28" y="125"/>
                    <a:pt x="225" y="65"/>
                  </a:cubicBezTo>
                  <a:cubicBezTo>
                    <a:pt x="422" y="5"/>
                    <a:pt x="704" y="29"/>
                    <a:pt x="1233" y="22"/>
                  </a:cubicBezTo>
                  <a:cubicBezTo>
                    <a:pt x="1762" y="15"/>
                    <a:pt x="2922" y="0"/>
                    <a:pt x="3401" y="22"/>
                  </a:cubicBezTo>
                  <a:cubicBezTo>
                    <a:pt x="3880" y="44"/>
                    <a:pt x="3988" y="65"/>
                    <a:pt x="4106" y="152"/>
                  </a:cubicBezTo>
                  <a:cubicBezTo>
                    <a:pt x="4224" y="239"/>
                    <a:pt x="4245" y="469"/>
                    <a:pt x="4106" y="542"/>
                  </a:cubicBezTo>
                  <a:cubicBezTo>
                    <a:pt x="3967" y="615"/>
                    <a:pt x="3633" y="563"/>
                    <a:pt x="3272" y="592"/>
                  </a:cubicBezTo>
                  <a:cubicBezTo>
                    <a:pt x="2911" y="621"/>
                    <a:pt x="2398" y="704"/>
                    <a:pt x="1938" y="715"/>
                  </a:cubicBezTo>
                  <a:cubicBezTo>
                    <a:pt x="1478" y="726"/>
                    <a:pt x="827" y="711"/>
                    <a:pt x="512" y="656"/>
                  </a:cubicBezTo>
                  <a:close/>
                </a:path>
              </a:pathLst>
            </a:custGeom>
            <a:solidFill>
              <a:schemeClr val="bg1"/>
            </a:solidFill>
            <a:ln w="3175">
              <a:noFill/>
              <a:round/>
              <a:headEnd/>
              <a:tailEnd/>
            </a:ln>
          </p:spPr>
          <p:txBody>
            <a:bodyPr anchor="ctr"/>
            <a:lstStyle/>
            <a:p>
              <a:endParaRPr lang="pt-BR"/>
            </a:p>
          </p:txBody>
        </p:sp>
        <p:sp>
          <p:nvSpPr>
            <p:cNvPr id="19467" name="CaixaDeTexto 21"/>
            <p:cNvSpPr txBox="1">
              <a:spLocks noChangeArrowheads="1"/>
            </p:cNvSpPr>
            <p:nvPr/>
          </p:nvSpPr>
          <p:spPr bwMode="auto">
            <a:xfrm>
              <a:off x="409" y="3637"/>
              <a:ext cx="3901" cy="310"/>
            </a:xfrm>
            <a:prstGeom prst="rect">
              <a:avLst/>
            </a:prstGeom>
            <a:noFill/>
            <a:ln w="9525">
              <a:noFill/>
              <a:miter lim="800000"/>
              <a:headEnd/>
              <a:tailEnd/>
            </a:ln>
          </p:spPr>
          <p:txBody>
            <a:bodyPr lIns="0" tIns="0" rIns="0" bIns="0">
              <a:spAutoFit/>
            </a:bodyPr>
            <a:lstStyle/>
            <a:p>
              <a:r>
                <a:rPr lang="pt-BR" sz="1600"/>
                <a:t>Mudança da Família do Sr. Roseno Roque de Lima (São Domingos).</a:t>
              </a:r>
            </a:p>
          </p:txBody>
        </p:sp>
        <p:sp>
          <p:nvSpPr>
            <p:cNvPr id="19468" name="Freeform 9"/>
            <p:cNvSpPr>
              <a:spLocks/>
            </p:cNvSpPr>
            <p:nvPr/>
          </p:nvSpPr>
          <p:spPr bwMode="auto">
            <a:xfrm>
              <a:off x="222" y="3442"/>
              <a:ext cx="4178" cy="715"/>
            </a:xfrm>
            <a:custGeom>
              <a:avLst/>
              <a:gdLst>
                <a:gd name="T0" fmla="*/ 1192009177 w 4245"/>
                <a:gd name="T1" fmla="*/ 1220656036 h 726"/>
                <a:gd name="T2" fmla="*/ 1192009177 w 4245"/>
                <a:gd name="T3" fmla="*/ 1220656036 h 726"/>
                <a:gd name="T4" fmla="*/ 1192009177 w 4245"/>
                <a:gd name="T5" fmla="*/ 1220656036 h 726"/>
                <a:gd name="T6" fmla="*/ 1192009177 w 4245"/>
                <a:gd name="T7" fmla="*/ 1220656036 h 726"/>
                <a:gd name="T8" fmla="*/ 1192009177 w 4245"/>
                <a:gd name="T9" fmla="*/ 1220656036 h 726"/>
                <a:gd name="T10" fmla="*/ 1192009177 w 4245"/>
                <a:gd name="T11" fmla="*/ 1220656036 h 726"/>
                <a:gd name="T12" fmla="*/ 1192009177 w 4245"/>
                <a:gd name="T13" fmla="*/ 1220656036 h 726"/>
                <a:gd name="T14" fmla="*/ 1192009177 w 4245"/>
                <a:gd name="T15" fmla="*/ 1220656036 h 726"/>
                <a:gd name="T16" fmla="*/ 1192009177 w 4245"/>
                <a:gd name="T17" fmla="*/ 1220656036 h 726"/>
                <a:gd name="T18" fmla="*/ 1192009177 w 4245"/>
                <a:gd name="T19" fmla="*/ 1220656036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45"/>
                <a:gd name="T31" fmla="*/ 0 h 726"/>
                <a:gd name="T32" fmla="*/ 4245 w 4245"/>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45" h="726">
                  <a:moveTo>
                    <a:pt x="512" y="656"/>
                  </a:moveTo>
                  <a:cubicBezTo>
                    <a:pt x="197" y="601"/>
                    <a:pt x="96" y="482"/>
                    <a:pt x="48" y="384"/>
                  </a:cubicBezTo>
                  <a:cubicBezTo>
                    <a:pt x="0" y="286"/>
                    <a:pt x="28" y="125"/>
                    <a:pt x="225" y="65"/>
                  </a:cubicBezTo>
                  <a:cubicBezTo>
                    <a:pt x="422" y="5"/>
                    <a:pt x="704" y="29"/>
                    <a:pt x="1233" y="22"/>
                  </a:cubicBezTo>
                  <a:cubicBezTo>
                    <a:pt x="1762" y="15"/>
                    <a:pt x="2922" y="0"/>
                    <a:pt x="3401" y="22"/>
                  </a:cubicBezTo>
                  <a:cubicBezTo>
                    <a:pt x="3880" y="44"/>
                    <a:pt x="3988" y="65"/>
                    <a:pt x="4106" y="152"/>
                  </a:cubicBezTo>
                  <a:cubicBezTo>
                    <a:pt x="4224" y="239"/>
                    <a:pt x="4245" y="469"/>
                    <a:pt x="4106" y="542"/>
                  </a:cubicBezTo>
                  <a:cubicBezTo>
                    <a:pt x="3967" y="615"/>
                    <a:pt x="3633" y="563"/>
                    <a:pt x="3272" y="592"/>
                  </a:cubicBezTo>
                  <a:cubicBezTo>
                    <a:pt x="2911" y="621"/>
                    <a:pt x="2398" y="704"/>
                    <a:pt x="1938" y="715"/>
                  </a:cubicBezTo>
                  <a:cubicBezTo>
                    <a:pt x="1478" y="726"/>
                    <a:pt x="827" y="711"/>
                    <a:pt x="512" y="656"/>
                  </a:cubicBezTo>
                  <a:close/>
                </a:path>
              </a:pathLst>
            </a:custGeom>
            <a:noFill/>
            <a:ln w="3175">
              <a:solidFill>
                <a:srgbClr val="1EB53A"/>
              </a:solidFill>
              <a:round/>
              <a:headEnd/>
              <a:tailEnd/>
            </a:ln>
          </p:spPr>
          <p:txBody>
            <a:bodyPr anchor="ctr"/>
            <a:lstStyle/>
            <a:p>
              <a:endParaRPr lang="pt-BR"/>
            </a:p>
          </p:txBody>
        </p:sp>
        <p:sp>
          <p:nvSpPr>
            <p:cNvPr id="19469" name="Freeform 10"/>
            <p:cNvSpPr>
              <a:spLocks/>
            </p:cNvSpPr>
            <p:nvPr/>
          </p:nvSpPr>
          <p:spPr bwMode="auto">
            <a:xfrm>
              <a:off x="129" y="3463"/>
              <a:ext cx="4314" cy="738"/>
            </a:xfrm>
            <a:custGeom>
              <a:avLst/>
              <a:gdLst>
                <a:gd name="T0" fmla="*/ 2147483647 w 4245"/>
                <a:gd name="T1" fmla="*/ 2147483647 h 726"/>
                <a:gd name="T2" fmla="*/ 2147483647 w 4245"/>
                <a:gd name="T3" fmla="*/ 2147483647 h 726"/>
                <a:gd name="T4" fmla="*/ 2147483647 w 4245"/>
                <a:gd name="T5" fmla="*/ 2147483647 h 726"/>
                <a:gd name="T6" fmla="*/ 2147483647 w 4245"/>
                <a:gd name="T7" fmla="*/ 2147483647 h 726"/>
                <a:gd name="T8" fmla="*/ 2147483647 w 4245"/>
                <a:gd name="T9" fmla="*/ 2147483647 h 726"/>
                <a:gd name="T10" fmla="*/ 2147483647 w 4245"/>
                <a:gd name="T11" fmla="*/ 2147483647 h 726"/>
                <a:gd name="T12" fmla="*/ 2147483647 w 4245"/>
                <a:gd name="T13" fmla="*/ 2147483647 h 726"/>
                <a:gd name="T14" fmla="*/ 2147483647 w 4245"/>
                <a:gd name="T15" fmla="*/ 2147483647 h 726"/>
                <a:gd name="T16" fmla="*/ 2147483647 w 4245"/>
                <a:gd name="T17" fmla="*/ 2147483647 h 726"/>
                <a:gd name="T18" fmla="*/ 2147483647 w 4245"/>
                <a:gd name="T19" fmla="*/ 2147483647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45"/>
                <a:gd name="T31" fmla="*/ 0 h 726"/>
                <a:gd name="T32" fmla="*/ 4245 w 4245"/>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45" h="726">
                  <a:moveTo>
                    <a:pt x="512" y="656"/>
                  </a:moveTo>
                  <a:cubicBezTo>
                    <a:pt x="197" y="601"/>
                    <a:pt x="96" y="482"/>
                    <a:pt x="48" y="384"/>
                  </a:cubicBezTo>
                  <a:cubicBezTo>
                    <a:pt x="0" y="286"/>
                    <a:pt x="28" y="125"/>
                    <a:pt x="225" y="65"/>
                  </a:cubicBezTo>
                  <a:cubicBezTo>
                    <a:pt x="422" y="5"/>
                    <a:pt x="704" y="29"/>
                    <a:pt x="1233" y="22"/>
                  </a:cubicBezTo>
                  <a:cubicBezTo>
                    <a:pt x="1762" y="15"/>
                    <a:pt x="2922" y="0"/>
                    <a:pt x="3401" y="22"/>
                  </a:cubicBezTo>
                  <a:cubicBezTo>
                    <a:pt x="3880" y="44"/>
                    <a:pt x="3988" y="65"/>
                    <a:pt x="4106" y="152"/>
                  </a:cubicBezTo>
                  <a:cubicBezTo>
                    <a:pt x="4224" y="239"/>
                    <a:pt x="4245" y="469"/>
                    <a:pt x="4106" y="542"/>
                  </a:cubicBezTo>
                  <a:cubicBezTo>
                    <a:pt x="3967" y="615"/>
                    <a:pt x="3633" y="563"/>
                    <a:pt x="3272" y="592"/>
                  </a:cubicBezTo>
                  <a:cubicBezTo>
                    <a:pt x="2911" y="621"/>
                    <a:pt x="2398" y="704"/>
                    <a:pt x="1938" y="715"/>
                  </a:cubicBezTo>
                  <a:cubicBezTo>
                    <a:pt x="1478" y="726"/>
                    <a:pt x="827" y="711"/>
                    <a:pt x="512" y="656"/>
                  </a:cubicBezTo>
                  <a:close/>
                </a:path>
              </a:pathLst>
            </a:custGeom>
            <a:noFill/>
            <a:ln w="3175">
              <a:solidFill>
                <a:srgbClr val="E8DD11"/>
              </a:solidFill>
              <a:round/>
              <a:headEnd/>
              <a:tailEnd/>
            </a:ln>
          </p:spPr>
          <p:txBody>
            <a:bodyPr anchor="ctr"/>
            <a:lstStyle/>
            <a:p>
              <a:endParaRPr lang="pt-BR"/>
            </a:p>
          </p:txBody>
        </p:sp>
      </p:grpSp>
      <p:pic>
        <p:nvPicPr>
          <p:cNvPr id="19462"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pic>
        <p:nvPicPr>
          <p:cNvPr id="253964" name="Picture 12" descr="S49_JEFF2"/>
          <p:cNvPicPr>
            <a:picLocks noChangeAspect="1" noChangeArrowheads="1"/>
          </p:cNvPicPr>
          <p:nvPr/>
        </p:nvPicPr>
        <p:blipFill>
          <a:blip r:embed="rId7" cstate="print"/>
          <a:srcRect l="18404" t="11366" r="21321" b="9888"/>
          <a:stretch>
            <a:fillRect/>
          </a:stretch>
        </p:blipFill>
        <p:spPr bwMode="auto">
          <a:xfrm>
            <a:off x="4572000" y="963613"/>
            <a:ext cx="4232275" cy="4146550"/>
          </a:xfrm>
          <a:prstGeom prst="rect">
            <a:avLst/>
          </a:prstGeom>
          <a:noFill/>
          <a:ln w="9525">
            <a:noFill/>
            <a:miter lim="800000"/>
            <a:headEnd/>
            <a:tailEnd/>
          </a:ln>
        </p:spPr>
      </p:pic>
      <p:pic>
        <p:nvPicPr>
          <p:cNvPr id="253965" name="Picture 13" descr="S49_JEFF1"/>
          <p:cNvPicPr>
            <a:picLocks noChangeAspect="1" noChangeArrowheads="1"/>
          </p:cNvPicPr>
          <p:nvPr/>
        </p:nvPicPr>
        <p:blipFill>
          <a:blip r:embed="rId8" cstate="print"/>
          <a:srcRect l="7867" t="10492" r="31653" b="9285"/>
          <a:stretch>
            <a:fillRect/>
          </a:stretch>
        </p:blipFill>
        <p:spPr bwMode="auto">
          <a:xfrm>
            <a:off x="325438" y="908050"/>
            <a:ext cx="4246562" cy="4224338"/>
          </a:xfrm>
          <a:prstGeom prst="rect">
            <a:avLst/>
          </a:prstGeom>
          <a:noFill/>
          <a:ln w="9525">
            <a:noFill/>
            <a:miter lim="800000"/>
            <a:headEnd/>
            <a:tailEnd/>
          </a:ln>
        </p:spPr>
      </p:pic>
      <p:sp>
        <p:nvSpPr>
          <p:cNvPr id="19465"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3955"/>
                                        </p:tgtEl>
                                        <p:attrNameLst>
                                          <p:attrName>style.visibility</p:attrName>
                                        </p:attrNameLst>
                                      </p:cBhvr>
                                      <p:to>
                                        <p:strVal val="visible"/>
                                      </p:to>
                                    </p:set>
                                    <p:animEffect transition="in" filter="wipe(left)">
                                      <p:cBhvr>
                                        <p:cTn id="7" dur="500"/>
                                        <p:tgtEl>
                                          <p:spTgt spid="25395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3965"/>
                                        </p:tgtEl>
                                        <p:attrNameLst>
                                          <p:attrName>style.visibility</p:attrName>
                                        </p:attrNameLst>
                                      </p:cBhvr>
                                      <p:to>
                                        <p:strVal val="visible"/>
                                      </p:to>
                                    </p:set>
                                    <p:animEffect transition="in" filter="fade">
                                      <p:cBhvr>
                                        <p:cTn id="11" dur="500"/>
                                        <p:tgtEl>
                                          <p:spTgt spid="2539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3964"/>
                                        </p:tgtEl>
                                        <p:attrNameLst>
                                          <p:attrName>style.visibility</p:attrName>
                                        </p:attrNameLst>
                                      </p:cBhvr>
                                      <p:to>
                                        <p:strVal val="visible"/>
                                      </p:to>
                                    </p:set>
                                    <p:animEffect transition="in" filter="fade">
                                      <p:cBhvr>
                                        <p:cTn id="15" dur="500"/>
                                        <p:tgtEl>
                                          <p:spTgt spid="253964"/>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99011" name="Picture 3" descr="S37_lyn_linhaamarela"/>
          <p:cNvPicPr>
            <a:picLocks noChangeAspect="1" noChangeArrowheads="1"/>
          </p:cNvPicPr>
          <p:nvPr/>
        </p:nvPicPr>
        <p:blipFill>
          <a:blip r:embed="rId4" cstate="print"/>
          <a:srcRect t="29884" b="26666"/>
          <a:stretch>
            <a:fillRect/>
          </a:stretch>
        </p:blipFill>
        <p:spPr bwMode="auto">
          <a:xfrm>
            <a:off x="0" y="1700213"/>
            <a:ext cx="9144000" cy="2979737"/>
          </a:xfrm>
          <a:prstGeom prst="rect">
            <a:avLst/>
          </a:prstGeom>
          <a:noFill/>
          <a:ln w="9525">
            <a:noFill/>
            <a:miter lim="800000"/>
            <a:headEnd/>
            <a:tailEnd/>
          </a:ln>
        </p:spPr>
      </p:pic>
      <p:pic>
        <p:nvPicPr>
          <p:cNvPr id="20484"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179388" y="5157788"/>
            <a:ext cx="6884987" cy="1320800"/>
            <a:chOff x="113" y="3403"/>
            <a:chExt cx="4337" cy="832"/>
          </a:xfrm>
        </p:grpSpPr>
        <p:sp>
          <p:nvSpPr>
            <p:cNvPr id="20490" name="Freeform 23"/>
            <p:cNvSpPr>
              <a:spLocks/>
            </p:cNvSpPr>
            <p:nvPr/>
          </p:nvSpPr>
          <p:spPr bwMode="auto">
            <a:xfrm>
              <a:off x="159" y="3458"/>
              <a:ext cx="4263" cy="733"/>
            </a:xfrm>
            <a:custGeom>
              <a:avLst/>
              <a:gdLst>
                <a:gd name="T0" fmla="*/ 2147483647 w 3780"/>
                <a:gd name="T1" fmla="*/ 684645173 h 756"/>
                <a:gd name="T2" fmla="*/ 2147483647 w 3780"/>
                <a:gd name="T3" fmla="*/ 684645173 h 756"/>
                <a:gd name="T4" fmla="*/ 2147483647 w 3780"/>
                <a:gd name="T5" fmla="*/ 684645173 h 756"/>
                <a:gd name="T6" fmla="*/ 2147483647 w 3780"/>
                <a:gd name="T7" fmla="*/ 684645173 h 756"/>
                <a:gd name="T8" fmla="*/ 2147483647 w 3780"/>
                <a:gd name="T9" fmla="*/ 684645173 h 756"/>
                <a:gd name="T10" fmla="*/ 2147483647 w 3780"/>
                <a:gd name="T11" fmla="*/ 684645173 h 756"/>
                <a:gd name="T12" fmla="*/ 2147483647 w 3780"/>
                <a:gd name="T13" fmla="*/ 684645173 h 756"/>
                <a:gd name="T14" fmla="*/ 2147483647 w 3780"/>
                <a:gd name="T15" fmla="*/ 684645173 h 756"/>
                <a:gd name="T16" fmla="*/ 2147483647 w 3780"/>
                <a:gd name="T17" fmla="*/ 684645173 h 756"/>
                <a:gd name="T18" fmla="*/ 2147483647 w 3780"/>
                <a:gd name="T19" fmla="*/ 684645173 h 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80"/>
                <a:gd name="T31" fmla="*/ 0 h 756"/>
                <a:gd name="T32" fmla="*/ 3780 w 3780"/>
                <a:gd name="T33" fmla="*/ 756 h 7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80" h="756">
                  <a:moveTo>
                    <a:pt x="272" y="703"/>
                  </a:moveTo>
                  <a:cubicBezTo>
                    <a:pt x="0" y="650"/>
                    <a:pt x="105" y="537"/>
                    <a:pt x="90" y="431"/>
                  </a:cubicBezTo>
                  <a:cubicBezTo>
                    <a:pt x="75" y="325"/>
                    <a:pt x="15" y="136"/>
                    <a:pt x="181" y="68"/>
                  </a:cubicBezTo>
                  <a:cubicBezTo>
                    <a:pt x="347" y="0"/>
                    <a:pt x="612" y="30"/>
                    <a:pt x="1088" y="23"/>
                  </a:cubicBezTo>
                  <a:cubicBezTo>
                    <a:pt x="1564" y="16"/>
                    <a:pt x="2608" y="0"/>
                    <a:pt x="3039" y="23"/>
                  </a:cubicBezTo>
                  <a:cubicBezTo>
                    <a:pt x="3470" y="46"/>
                    <a:pt x="3568" y="68"/>
                    <a:pt x="3674" y="159"/>
                  </a:cubicBezTo>
                  <a:cubicBezTo>
                    <a:pt x="3780" y="250"/>
                    <a:pt x="3765" y="484"/>
                    <a:pt x="3674" y="567"/>
                  </a:cubicBezTo>
                  <a:cubicBezTo>
                    <a:pt x="3583" y="650"/>
                    <a:pt x="3454" y="628"/>
                    <a:pt x="3129" y="658"/>
                  </a:cubicBezTo>
                  <a:cubicBezTo>
                    <a:pt x="2804" y="688"/>
                    <a:pt x="2199" y="742"/>
                    <a:pt x="1723" y="749"/>
                  </a:cubicBezTo>
                  <a:cubicBezTo>
                    <a:pt x="1247" y="756"/>
                    <a:pt x="544" y="756"/>
                    <a:pt x="272" y="703"/>
                  </a:cubicBezTo>
                  <a:close/>
                </a:path>
              </a:pathLst>
            </a:custGeom>
            <a:solidFill>
              <a:schemeClr val="bg1"/>
            </a:solidFill>
            <a:ln w="9525">
              <a:noFill/>
              <a:round/>
              <a:headEnd/>
              <a:tailEnd/>
            </a:ln>
          </p:spPr>
          <p:txBody>
            <a:bodyPr/>
            <a:lstStyle/>
            <a:p>
              <a:endParaRPr lang="pt-BR"/>
            </a:p>
          </p:txBody>
        </p:sp>
        <p:sp>
          <p:nvSpPr>
            <p:cNvPr id="20491" name="CaixaDeTexto 21"/>
            <p:cNvSpPr txBox="1">
              <a:spLocks noChangeArrowheads="1"/>
            </p:cNvSpPr>
            <p:nvPr/>
          </p:nvSpPr>
          <p:spPr bwMode="auto">
            <a:xfrm>
              <a:off x="431" y="3576"/>
              <a:ext cx="3901" cy="310"/>
            </a:xfrm>
            <a:prstGeom prst="rect">
              <a:avLst/>
            </a:prstGeom>
            <a:noFill/>
            <a:ln w="9525">
              <a:noFill/>
              <a:miter lim="800000"/>
              <a:headEnd/>
              <a:tailEnd/>
            </a:ln>
          </p:spPr>
          <p:txBody>
            <a:bodyPr lIns="0" tIns="0" rIns="0" bIns="0">
              <a:spAutoFit/>
            </a:bodyPr>
            <a:lstStyle/>
            <a:p>
              <a:r>
                <a:rPr lang="pt-BR" sz="1600"/>
                <a:t>Exumação dos restos mortais - Campos Santos das comunidades de Engenho Velho e São Domingos, atual canteiro de obras.</a:t>
              </a:r>
            </a:p>
          </p:txBody>
        </p:sp>
        <p:sp>
          <p:nvSpPr>
            <p:cNvPr id="20492" name="Freeform 27"/>
            <p:cNvSpPr>
              <a:spLocks/>
            </p:cNvSpPr>
            <p:nvPr/>
          </p:nvSpPr>
          <p:spPr bwMode="auto">
            <a:xfrm>
              <a:off x="212" y="3440"/>
              <a:ext cx="4200" cy="722"/>
            </a:xfrm>
            <a:custGeom>
              <a:avLst/>
              <a:gdLst>
                <a:gd name="T0" fmla="*/ 2147483647 w 3780"/>
                <a:gd name="T1" fmla="*/ 391285673 h 756"/>
                <a:gd name="T2" fmla="*/ 2147483647 w 3780"/>
                <a:gd name="T3" fmla="*/ 391285673 h 756"/>
                <a:gd name="T4" fmla="*/ 2147483647 w 3780"/>
                <a:gd name="T5" fmla="*/ 391285673 h 756"/>
                <a:gd name="T6" fmla="*/ 2147483647 w 3780"/>
                <a:gd name="T7" fmla="*/ 391285673 h 756"/>
                <a:gd name="T8" fmla="*/ 2147483647 w 3780"/>
                <a:gd name="T9" fmla="*/ 391285673 h 756"/>
                <a:gd name="T10" fmla="*/ 2147483647 w 3780"/>
                <a:gd name="T11" fmla="*/ 391285673 h 756"/>
                <a:gd name="T12" fmla="*/ 2147483647 w 3780"/>
                <a:gd name="T13" fmla="*/ 391285673 h 756"/>
                <a:gd name="T14" fmla="*/ 2147483647 w 3780"/>
                <a:gd name="T15" fmla="*/ 391285673 h 756"/>
                <a:gd name="T16" fmla="*/ 2147483647 w 3780"/>
                <a:gd name="T17" fmla="*/ 391285673 h 756"/>
                <a:gd name="T18" fmla="*/ 2147483647 w 3780"/>
                <a:gd name="T19" fmla="*/ 391285673 h 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80"/>
                <a:gd name="T31" fmla="*/ 0 h 756"/>
                <a:gd name="T32" fmla="*/ 3780 w 3780"/>
                <a:gd name="T33" fmla="*/ 756 h 7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80" h="756">
                  <a:moveTo>
                    <a:pt x="272" y="703"/>
                  </a:moveTo>
                  <a:cubicBezTo>
                    <a:pt x="0" y="650"/>
                    <a:pt x="105" y="537"/>
                    <a:pt x="90" y="431"/>
                  </a:cubicBezTo>
                  <a:cubicBezTo>
                    <a:pt x="75" y="325"/>
                    <a:pt x="15" y="136"/>
                    <a:pt x="181" y="68"/>
                  </a:cubicBezTo>
                  <a:cubicBezTo>
                    <a:pt x="347" y="0"/>
                    <a:pt x="612" y="30"/>
                    <a:pt x="1088" y="23"/>
                  </a:cubicBezTo>
                  <a:cubicBezTo>
                    <a:pt x="1564" y="16"/>
                    <a:pt x="2608" y="0"/>
                    <a:pt x="3039" y="23"/>
                  </a:cubicBezTo>
                  <a:cubicBezTo>
                    <a:pt x="3470" y="46"/>
                    <a:pt x="3568" y="68"/>
                    <a:pt x="3674" y="159"/>
                  </a:cubicBezTo>
                  <a:cubicBezTo>
                    <a:pt x="3780" y="250"/>
                    <a:pt x="3765" y="484"/>
                    <a:pt x="3674" y="567"/>
                  </a:cubicBezTo>
                  <a:cubicBezTo>
                    <a:pt x="3583" y="650"/>
                    <a:pt x="3454" y="628"/>
                    <a:pt x="3129" y="658"/>
                  </a:cubicBezTo>
                  <a:cubicBezTo>
                    <a:pt x="2804" y="688"/>
                    <a:pt x="2199" y="742"/>
                    <a:pt x="1723" y="749"/>
                  </a:cubicBezTo>
                  <a:cubicBezTo>
                    <a:pt x="1247" y="756"/>
                    <a:pt x="544" y="756"/>
                    <a:pt x="272" y="703"/>
                  </a:cubicBezTo>
                  <a:close/>
                </a:path>
              </a:pathLst>
            </a:custGeom>
            <a:noFill/>
            <a:ln w="3175">
              <a:solidFill>
                <a:srgbClr val="1EB53A"/>
              </a:solidFill>
              <a:round/>
              <a:headEnd/>
              <a:tailEnd/>
            </a:ln>
          </p:spPr>
          <p:txBody>
            <a:bodyPr anchor="ctr"/>
            <a:lstStyle/>
            <a:p>
              <a:endParaRPr lang="pt-BR"/>
            </a:p>
          </p:txBody>
        </p:sp>
        <p:sp>
          <p:nvSpPr>
            <p:cNvPr id="20493" name="Freeform 28"/>
            <p:cNvSpPr>
              <a:spLocks/>
            </p:cNvSpPr>
            <p:nvPr/>
          </p:nvSpPr>
          <p:spPr bwMode="auto">
            <a:xfrm>
              <a:off x="113" y="3403"/>
              <a:ext cx="4337" cy="832"/>
            </a:xfrm>
            <a:custGeom>
              <a:avLst/>
              <a:gdLst>
                <a:gd name="T0" fmla="*/ 2147483647 w 3780"/>
                <a:gd name="T1" fmla="*/ 2147483647 h 756"/>
                <a:gd name="T2" fmla="*/ 2147483647 w 3780"/>
                <a:gd name="T3" fmla="*/ 2147483647 h 756"/>
                <a:gd name="T4" fmla="*/ 2147483647 w 3780"/>
                <a:gd name="T5" fmla="*/ 2147483647 h 756"/>
                <a:gd name="T6" fmla="*/ 2147483647 w 3780"/>
                <a:gd name="T7" fmla="*/ 2147483647 h 756"/>
                <a:gd name="T8" fmla="*/ 2147483647 w 3780"/>
                <a:gd name="T9" fmla="*/ 2147483647 h 756"/>
                <a:gd name="T10" fmla="*/ 2147483647 w 3780"/>
                <a:gd name="T11" fmla="*/ 2147483647 h 756"/>
                <a:gd name="T12" fmla="*/ 2147483647 w 3780"/>
                <a:gd name="T13" fmla="*/ 2147483647 h 756"/>
                <a:gd name="T14" fmla="*/ 2147483647 w 3780"/>
                <a:gd name="T15" fmla="*/ 2147483647 h 756"/>
                <a:gd name="T16" fmla="*/ 2147483647 w 3780"/>
                <a:gd name="T17" fmla="*/ 2147483647 h 756"/>
                <a:gd name="T18" fmla="*/ 2147483647 w 3780"/>
                <a:gd name="T19" fmla="*/ 2147483647 h 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80"/>
                <a:gd name="T31" fmla="*/ 0 h 756"/>
                <a:gd name="T32" fmla="*/ 3780 w 3780"/>
                <a:gd name="T33" fmla="*/ 756 h 7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80" h="756">
                  <a:moveTo>
                    <a:pt x="272" y="703"/>
                  </a:moveTo>
                  <a:cubicBezTo>
                    <a:pt x="0" y="650"/>
                    <a:pt x="105" y="537"/>
                    <a:pt x="90" y="431"/>
                  </a:cubicBezTo>
                  <a:cubicBezTo>
                    <a:pt x="75" y="325"/>
                    <a:pt x="15" y="136"/>
                    <a:pt x="181" y="68"/>
                  </a:cubicBezTo>
                  <a:cubicBezTo>
                    <a:pt x="347" y="0"/>
                    <a:pt x="612" y="30"/>
                    <a:pt x="1088" y="23"/>
                  </a:cubicBezTo>
                  <a:cubicBezTo>
                    <a:pt x="1564" y="16"/>
                    <a:pt x="2608" y="0"/>
                    <a:pt x="3039" y="23"/>
                  </a:cubicBezTo>
                  <a:cubicBezTo>
                    <a:pt x="3470" y="46"/>
                    <a:pt x="3568" y="68"/>
                    <a:pt x="3674" y="159"/>
                  </a:cubicBezTo>
                  <a:cubicBezTo>
                    <a:pt x="3780" y="250"/>
                    <a:pt x="3765" y="484"/>
                    <a:pt x="3674" y="567"/>
                  </a:cubicBezTo>
                  <a:cubicBezTo>
                    <a:pt x="3583" y="650"/>
                    <a:pt x="3454" y="628"/>
                    <a:pt x="3129" y="658"/>
                  </a:cubicBezTo>
                  <a:cubicBezTo>
                    <a:pt x="2804" y="688"/>
                    <a:pt x="2199" y="742"/>
                    <a:pt x="1723" y="749"/>
                  </a:cubicBezTo>
                  <a:cubicBezTo>
                    <a:pt x="1247" y="756"/>
                    <a:pt x="544" y="756"/>
                    <a:pt x="272" y="703"/>
                  </a:cubicBezTo>
                  <a:close/>
                </a:path>
              </a:pathLst>
            </a:custGeom>
            <a:noFill/>
            <a:ln w="3175">
              <a:solidFill>
                <a:srgbClr val="E8DD11"/>
              </a:solidFill>
              <a:round/>
              <a:headEnd/>
              <a:tailEnd/>
            </a:ln>
          </p:spPr>
          <p:txBody>
            <a:bodyPr anchor="ctr"/>
            <a:lstStyle/>
            <a:p>
              <a:endParaRPr lang="pt-BR"/>
            </a:p>
          </p:txBody>
        </p:sp>
      </p:grpSp>
      <p:pic>
        <p:nvPicPr>
          <p:cNvPr id="20486"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pic>
        <p:nvPicPr>
          <p:cNvPr id="299020" name="Picture 12" descr="S53_JEFF2"/>
          <p:cNvPicPr>
            <a:picLocks noChangeAspect="1" noChangeArrowheads="1"/>
          </p:cNvPicPr>
          <p:nvPr/>
        </p:nvPicPr>
        <p:blipFill>
          <a:blip r:embed="rId7" cstate="print"/>
          <a:srcRect l="8119" t="5107" r="29655" b="10858"/>
          <a:stretch>
            <a:fillRect/>
          </a:stretch>
        </p:blipFill>
        <p:spPr bwMode="auto">
          <a:xfrm>
            <a:off x="4768850" y="912813"/>
            <a:ext cx="4100513" cy="4152900"/>
          </a:xfrm>
          <a:prstGeom prst="rect">
            <a:avLst/>
          </a:prstGeom>
          <a:noFill/>
          <a:ln w="9525">
            <a:noFill/>
            <a:miter lim="800000"/>
            <a:headEnd/>
            <a:tailEnd/>
          </a:ln>
        </p:spPr>
      </p:pic>
      <p:pic>
        <p:nvPicPr>
          <p:cNvPr id="299021" name="Picture 13" descr="S53_JEFF1"/>
          <p:cNvPicPr>
            <a:picLocks noChangeAspect="1" noChangeArrowheads="1"/>
          </p:cNvPicPr>
          <p:nvPr/>
        </p:nvPicPr>
        <p:blipFill>
          <a:blip r:embed="rId8" cstate="print"/>
          <a:srcRect l="10287" t="11789" r="26788" b="4787"/>
          <a:stretch>
            <a:fillRect/>
          </a:stretch>
        </p:blipFill>
        <p:spPr bwMode="auto">
          <a:xfrm>
            <a:off x="376238" y="939800"/>
            <a:ext cx="4146550" cy="4122738"/>
          </a:xfrm>
          <a:prstGeom prst="rect">
            <a:avLst/>
          </a:prstGeom>
          <a:noFill/>
          <a:ln w="9525">
            <a:noFill/>
            <a:miter lim="800000"/>
            <a:headEnd/>
            <a:tailEnd/>
          </a:ln>
        </p:spPr>
      </p:pic>
      <p:sp>
        <p:nvSpPr>
          <p:cNvPr id="20489"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a:t>PROGRAMA DE REMANEJAMENTO DA POPULAÇÃO ATINGIDA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9011"/>
                                        </p:tgtEl>
                                        <p:attrNameLst>
                                          <p:attrName>style.visibility</p:attrName>
                                        </p:attrNameLst>
                                      </p:cBhvr>
                                      <p:to>
                                        <p:strVal val="visible"/>
                                      </p:to>
                                    </p:set>
                                    <p:animEffect transition="in" filter="wipe(left)">
                                      <p:cBhvr>
                                        <p:cTn id="7" dur="500"/>
                                        <p:tgtEl>
                                          <p:spTgt spid="2990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9021"/>
                                        </p:tgtEl>
                                        <p:attrNameLst>
                                          <p:attrName>style.visibility</p:attrName>
                                        </p:attrNameLst>
                                      </p:cBhvr>
                                      <p:to>
                                        <p:strVal val="visible"/>
                                      </p:to>
                                    </p:set>
                                    <p:animEffect transition="in" filter="fade">
                                      <p:cBhvr>
                                        <p:cTn id="11" dur="500"/>
                                        <p:tgtEl>
                                          <p:spTgt spid="2990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9020"/>
                                        </p:tgtEl>
                                        <p:attrNameLst>
                                          <p:attrName>style.visibility</p:attrName>
                                        </p:attrNameLst>
                                      </p:cBhvr>
                                      <p:to>
                                        <p:strVal val="visible"/>
                                      </p:to>
                                    </p:set>
                                    <p:animEffect transition="in" filter="fade">
                                      <p:cBhvr>
                                        <p:cTn id="15" dur="500"/>
                                        <p:tgtEl>
                                          <p:spTgt spid="299020"/>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506"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00035" name="Picture 3" descr="S37_lyn_linhaverde"/>
          <p:cNvPicPr>
            <a:picLocks noChangeAspect="1" noChangeArrowheads="1"/>
          </p:cNvPicPr>
          <p:nvPr/>
        </p:nvPicPr>
        <p:blipFill>
          <a:blip r:embed="rId4" cstate="print"/>
          <a:srcRect t="31482" b="21158"/>
          <a:stretch>
            <a:fillRect/>
          </a:stretch>
        </p:blipFill>
        <p:spPr bwMode="auto">
          <a:xfrm>
            <a:off x="0" y="1454150"/>
            <a:ext cx="9144000" cy="3248025"/>
          </a:xfrm>
          <a:prstGeom prst="rect">
            <a:avLst/>
          </a:prstGeom>
          <a:noFill/>
          <a:ln w="9525">
            <a:noFill/>
            <a:miter lim="800000"/>
            <a:headEnd/>
            <a:tailEnd/>
          </a:ln>
        </p:spPr>
      </p:pic>
      <p:pic>
        <p:nvPicPr>
          <p:cNvPr id="21508"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242888" y="4859338"/>
            <a:ext cx="7218362" cy="1817687"/>
            <a:chOff x="153" y="3061"/>
            <a:chExt cx="4547" cy="1145"/>
          </a:xfrm>
        </p:grpSpPr>
        <p:sp>
          <p:nvSpPr>
            <p:cNvPr id="21514" name="Freeform 11"/>
            <p:cNvSpPr>
              <a:spLocks/>
            </p:cNvSpPr>
            <p:nvPr/>
          </p:nvSpPr>
          <p:spPr bwMode="auto">
            <a:xfrm>
              <a:off x="153" y="3061"/>
              <a:ext cx="4547" cy="1145"/>
            </a:xfrm>
            <a:custGeom>
              <a:avLst/>
              <a:gdLst>
                <a:gd name="T0" fmla="*/ 2147445350 w 4547"/>
                <a:gd name="T1" fmla="*/ 2147445356 h 1145"/>
                <a:gd name="T2" fmla="*/ 2147445350 w 4547"/>
                <a:gd name="T3" fmla="*/ 2147445356 h 1145"/>
                <a:gd name="T4" fmla="*/ 2147445350 w 4547"/>
                <a:gd name="T5" fmla="*/ 2147445356 h 1145"/>
                <a:gd name="T6" fmla="*/ 2147445350 w 4547"/>
                <a:gd name="T7" fmla="*/ 2147445356 h 1145"/>
                <a:gd name="T8" fmla="*/ 2147445350 w 4547"/>
                <a:gd name="T9" fmla="*/ 2147445356 h 1145"/>
                <a:gd name="T10" fmla="*/ 2147445350 w 4547"/>
                <a:gd name="T11" fmla="*/ 2147445356 h 1145"/>
                <a:gd name="T12" fmla="*/ 2147445350 w 4547"/>
                <a:gd name="T13" fmla="*/ 2147445356 h 1145"/>
                <a:gd name="T14" fmla="*/ 2147445350 w 4547"/>
                <a:gd name="T15" fmla="*/ 2147445356 h 1145"/>
                <a:gd name="T16" fmla="*/ 2147445350 w 4547"/>
                <a:gd name="T17" fmla="*/ 2147445356 h 1145"/>
                <a:gd name="T18" fmla="*/ 2147445350 w 4547"/>
                <a:gd name="T19" fmla="*/ 2147445356 h 1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47"/>
                <a:gd name="T31" fmla="*/ 0 h 1145"/>
                <a:gd name="T32" fmla="*/ 4547 w 4547"/>
                <a:gd name="T33" fmla="*/ 1145 h 1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47" h="1145">
                  <a:moveTo>
                    <a:pt x="337" y="1065"/>
                  </a:moveTo>
                  <a:cubicBezTo>
                    <a:pt x="0" y="985"/>
                    <a:pt x="73" y="811"/>
                    <a:pt x="55" y="651"/>
                  </a:cubicBezTo>
                  <a:cubicBezTo>
                    <a:pt x="37" y="491"/>
                    <a:pt x="18" y="206"/>
                    <a:pt x="228" y="103"/>
                  </a:cubicBezTo>
                  <a:cubicBezTo>
                    <a:pt x="438" y="0"/>
                    <a:pt x="745" y="45"/>
                    <a:pt x="1317" y="35"/>
                  </a:cubicBezTo>
                  <a:cubicBezTo>
                    <a:pt x="1888" y="24"/>
                    <a:pt x="3141" y="0"/>
                    <a:pt x="3658" y="35"/>
                  </a:cubicBezTo>
                  <a:cubicBezTo>
                    <a:pt x="4175" y="70"/>
                    <a:pt x="4293" y="103"/>
                    <a:pt x="4420" y="241"/>
                  </a:cubicBezTo>
                  <a:cubicBezTo>
                    <a:pt x="4547" y="379"/>
                    <a:pt x="4529" y="733"/>
                    <a:pt x="4420" y="859"/>
                  </a:cubicBezTo>
                  <a:cubicBezTo>
                    <a:pt x="4311" y="984"/>
                    <a:pt x="4156" y="951"/>
                    <a:pt x="3766" y="997"/>
                  </a:cubicBezTo>
                  <a:cubicBezTo>
                    <a:pt x="3376" y="1042"/>
                    <a:pt x="2650" y="1124"/>
                    <a:pt x="2079" y="1134"/>
                  </a:cubicBezTo>
                  <a:cubicBezTo>
                    <a:pt x="1507" y="1145"/>
                    <a:pt x="664" y="1145"/>
                    <a:pt x="337" y="1065"/>
                  </a:cubicBezTo>
                  <a:close/>
                </a:path>
              </a:pathLst>
            </a:custGeom>
            <a:noFill/>
            <a:ln w="3175">
              <a:solidFill>
                <a:srgbClr val="E8DD11"/>
              </a:solidFill>
              <a:round/>
              <a:headEnd/>
              <a:tailEnd/>
            </a:ln>
          </p:spPr>
          <p:txBody>
            <a:bodyPr anchor="ctr"/>
            <a:lstStyle/>
            <a:p>
              <a:endParaRPr lang="pt-BR"/>
            </a:p>
          </p:txBody>
        </p:sp>
        <p:grpSp>
          <p:nvGrpSpPr>
            <p:cNvPr id="21515" name="Group 7"/>
            <p:cNvGrpSpPr>
              <a:grpSpLocks/>
            </p:cNvGrpSpPr>
            <p:nvPr/>
          </p:nvGrpSpPr>
          <p:grpSpPr bwMode="auto">
            <a:xfrm>
              <a:off x="204" y="3112"/>
              <a:ext cx="4467" cy="1033"/>
              <a:chOff x="204" y="3112"/>
              <a:chExt cx="4467" cy="1033"/>
            </a:xfrm>
          </p:grpSpPr>
          <p:sp>
            <p:nvSpPr>
              <p:cNvPr id="21516" name="Freeform 8"/>
              <p:cNvSpPr>
                <a:spLocks/>
              </p:cNvSpPr>
              <p:nvPr/>
            </p:nvSpPr>
            <p:spPr bwMode="auto">
              <a:xfrm>
                <a:off x="204" y="3137"/>
                <a:ext cx="4467" cy="1008"/>
              </a:xfrm>
              <a:custGeom>
                <a:avLst/>
                <a:gdLst>
                  <a:gd name="T0" fmla="*/ 2147445333 w 4467"/>
                  <a:gd name="T1" fmla="*/ 2147445752 h 1008"/>
                  <a:gd name="T2" fmla="*/ 2147445333 w 4467"/>
                  <a:gd name="T3" fmla="*/ 2147445752 h 1008"/>
                  <a:gd name="T4" fmla="*/ 2147445333 w 4467"/>
                  <a:gd name="T5" fmla="*/ 2147445752 h 1008"/>
                  <a:gd name="T6" fmla="*/ 2147445333 w 4467"/>
                  <a:gd name="T7" fmla="*/ 2147445752 h 1008"/>
                  <a:gd name="T8" fmla="*/ 2147445333 w 4467"/>
                  <a:gd name="T9" fmla="*/ 2147445752 h 1008"/>
                  <a:gd name="T10" fmla="*/ 2147445333 w 4467"/>
                  <a:gd name="T11" fmla="*/ 2147445752 h 1008"/>
                  <a:gd name="T12" fmla="*/ 2147445333 w 4467"/>
                  <a:gd name="T13" fmla="*/ 2147445752 h 1008"/>
                  <a:gd name="T14" fmla="*/ 2147445333 w 4467"/>
                  <a:gd name="T15" fmla="*/ 2147445752 h 1008"/>
                  <a:gd name="T16" fmla="*/ 2147445333 w 4467"/>
                  <a:gd name="T17" fmla="*/ 2147445752 h 1008"/>
                  <a:gd name="T18" fmla="*/ 2147445333 w 4467"/>
                  <a:gd name="T19" fmla="*/ 2147445752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7"/>
                  <a:gd name="T31" fmla="*/ 0 h 1008"/>
                  <a:gd name="T32" fmla="*/ 4467 w 4467"/>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7" h="1008">
                    <a:moveTo>
                      <a:pt x="329" y="937"/>
                    </a:moveTo>
                    <a:cubicBezTo>
                      <a:pt x="0" y="864"/>
                      <a:pt x="86" y="700"/>
                      <a:pt x="68" y="559"/>
                    </a:cubicBezTo>
                    <a:cubicBezTo>
                      <a:pt x="50" y="418"/>
                      <a:pt x="18" y="179"/>
                      <a:pt x="222" y="91"/>
                    </a:cubicBezTo>
                    <a:cubicBezTo>
                      <a:pt x="426" y="3"/>
                      <a:pt x="730" y="40"/>
                      <a:pt x="1291" y="31"/>
                    </a:cubicBezTo>
                    <a:cubicBezTo>
                      <a:pt x="1853" y="21"/>
                      <a:pt x="3084" y="0"/>
                      <a:pt x="3593" y="31"/>
                    </a:cubicBezTo>
                    <a:cubicBezTo>
                      <a:pt x="4101" y="61"/>
                      <a:pt x="4217" y="91"/>
                      <a:pt x="4342" y="212"/>
                    </a:cubicBezTo>
                    <a:cubicBezTo>
                      <a:pt x="4467" y="333"/>
                      <a:pt x="4449" y="645"/>
                      <a:pt x="4342" y="756"/>
                    </a:cubicBezTo>
                    <a:cubicBezTo>
                      <a:pt x="4235" y="867"/>
                      <a:pt x="4082" y="837"/>
                      <a:pt x="3699" y="877"/>
                    </a:cubicBezTo>
                    <a:cubicBezTo>
                      <a:pt x="3316" y="917"/>
                      <a:pt x="2602" y="989"/>
                      <a:pt x="2041" y="999"/>
                    </a:cubicBezTo>
                    <a:cubicBezTo>
                      <a:pt x="1479" y="1008"/>
                      <a:pt x="650" y="1008"/>
                      <a:pt x="329" y="937"/>
                    </a:cubicBezTo>
                    <a:close/>
                  </a:path>
                </a:pathLst>
              </a:custGeom>
              <a:solidFill>
                <a:schemeClr val="bg1"/>
              </a:solidFill>
              <a:ln w="9525">
                <a:noFill/>
                <a:round/>
                <a:headEnd/>
                <a:tailEnd/>
              </a:ln>
            </p:spPr>
            <p:txBody>
              <a:bodyPr/>
              <a:lstStyle/>
              <a:p>
                <a:endParaRPr lang="pt-BR"/>
              </a:p>
            </p:txBody>
          </p:sp>
          <p:sp>
            <p:nvSpPr>
              <p:cNvPr id="21517" name="Freeform 10"/>
              <p:cNvSpPr>
                <a:spLocks/>
              </p:cNvSpPr>
              <p:nvPr/>
            </p:nvSpPr>
            <p:spPr bwMode="auto">
              <a:xfrm>
                <a:off x="260" y="3112"/>
                <a:ext cx="4400" cy="994"/>
              </a:xfrm>
              <a:custGeom>
                <a:avLst/>
                <a:gdLst>
                  <a:gd name="T0" fmla="*/ 2147445319 w 4400"/>
                  <a:gd name="T1" fmla="*/ 2147445745 h 994"/>
                  <a:gd name="T2" fmla="*/ 2147445319 w 4400"/>
                  <a:gd name="T3" fmla="*/ 2147445745 h 994"/>
                  <a:gd name="T4" fmla="*/ 2147445319 w 4400"/>
                  <a:gd name="T5" fmla="*/ 2147445745 h 994"/>
                  <a:gd name="T6" fmla="*/ 2147445319 w 4400"/>
                  <a:gd name="T7" fmla="*/ 2147445745 h 994"/>
                  <a:gd name="T8" fmla="*/ 2147445319 w 4400"/>
                  <a:gd name="T9" fmla="*/ 2147445745 h 994"/>
                  <a:gd name="T10" fmla="*/ 2147445319 w 4400"/>
                  <a:gd name="T11" fmla="*/ 2147445745 h 994"/>
                  <a:gd name="T12" fmla="*/ 2147445319 w 4400"/>
                  <a:gd name="T13" fmla="*/ 2147445745 h 994"/>
                  <a:gd name="T14" fmla="*/ 2147445319 w 4400"/>
                  <a:gd name="T15" fmla="*/ 2147445745 h 994"/>
                  <a:gd name="T16" fmla="*/ 2147445319 w 4400"/>
                  <a:gd name="T17" fmla="*/ 2147445745 h 994"/>
                  <a:gd name="T18" fmla="*/ 2147445319 w 4400"/>
                  <a:gd name="T19" fmla="*/ 2147445745 h 9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00"/>
                  <a:gd name="T31" fmla="*/ 0 h 994"/>
                  <a:gd name="T32" fmla="*/ 4400 w 4400"/>
                  <a:gd name="T33" fmla="*/ 994 h 9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00" h="994">
                    <a:moveTo>
                      <a:pt x="324" y="924"/>
                    </a:moveTo>
                    <a:cubicBezTo>
                      <a:pt x="0" y="852"/>
                      <a:pt x="86" y="691"/>
                      <a:pt x="68" y="552"/>
                    </a:cubicBezTo>
                    <a:cubicBezTo>
                      <a:pt x="50" y="413"/>
                      <a:pt x="17" y="176"/>
                      <a:pt x="218" y="89"/>
                    </a:cubicBezTo>
                    <a:cubicBezTo>
                      <a:pt x="419" y="2"/>
                      <a:pt x="719" y="39"/>
                      <a:pt x="1272" y="30"/>
                    </a:cubicBezTo>
                    <a:cubicBezTo>
                      <a:pt x="1825" y="21"/>
                      <a:pt x="3038" y="0"/>
                      <a:pt x="3539" y="30"/>
                    </a:cubicBezTo>
                    <a:cubicBezTo>
                      <a:pt x="4040" y="60"/>
                      <a:pt x="4154" y="89"/>
                      <a:pt x="4277" y="209"/>
                    </a:cubicBezTo>
                    <a:cubicBezTo>
                      <a:pt x="4400" y="329"/>
                      <a:pt x="4383" y="636"/>
                      <a:pt x="4277" y="746"/>
                    </a:cubicBezTo>
                    <a:cubicBezTo>
                      <a:pt x="4171" y="855"/>
                      <a:pt x="4021" y="826"/>
                      <a:pt x="3644" y="865"/>
                    </a:cubicBezTo>
                    <a:cubicBezTo>
                      <a:pt x="3266" y="905"/>
                      <a:pt x="2563" y="976"/>
                      <a:pt x="2010" y="985"/>
                    </a:cubicBezTo>
                    <a:cubicBezTo>
                      <a:pt x="1457" y="994"/>
                      <a:pt x="640" y="994"/>
                      <a:pt x="324" y="924"/>
                    </a:cubicBezTo>
                    <a:close/>
                  </a:path>
                </a:pathLst>
              </a:custGeom>
              <a:noFill/>
              <a:ln w="3175">
                <a:solidFill>
                  <a:srgbClr val="1EB53A"/>
                </a:solidFill>
                <a:round/>
                <a:headEnd/>
                <a:tailEnd/>
              </a:ln>
            </p:spPr>
            <p:txBody>
              <a:bodyPr anchor="ctr"/>
              <a:lstStyle/>
              <a:p>
                <a:endParaRPr lang="pt-BR"/>
              </a:p>
            </p:txBody>
          </p:sp>
          <p:sp>
            <p:nvSpPr>
              <p:cNvPr id="21518" name="CaixaDeTexto 21"/>
              <p:cNvSpPr txBox="1">
                <a:spLocks noChangeArrowheads="1"/>
              </p:cNvSpPr>
              <p:nvPr/>
            </p:nvSpPr>
            <p:spPr bwMode="auto">
              <a:xfrm>
                <a:off x="491" y="3351"/>
                <a:ext cx="3901" cy="465"/>
              </a:xfrm>
              <a:prstGeom prst="rect">
                <a:avLst/>
              </a:prstGeom>
              <a:noFill/>
              <a:ln w="9525">
                <a:noFill/>
                <a:miter lim="800000"/>
                <a:headEnd/>
                <a:tailEnd/>
              </a:ln>
            </p:spPr>
            <p:txBody>
              <a:bodyPr lIns="0" tIns="0" rIns="0" bIns="0">
                <a:spAutoFit/>
              </a:bodyPr>
              <a:lstStyle/>
              <a:p>
                <a:r>
                  <a:rPr lang="pt-BR" sz="1600"/>
                  <a:t>Cerimônia ecumênica para inumação dos restos mortais exumados das sepulturas localizadas nos Campos Santos das comunidades de Engenho Velho e São Domingos, atual canteiro de obras.</a:t>
                </a:r>
              </a:p>
            </p:txBody>
          </p:sp>
        </p:grpSp>
      </p:grpSp>
      <p:pic>
        <p:nvPicPr>
          <p:cNvPr id="21510"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pic>
        <p:nvPicPr>
          <p:cNvPr id="300045" name="Picture 13" descr="S54_JEFF2"/>
          <p:cNvPicPr>
            <a:picLocks noChangeAspect="1" noChangeArrowheads="1"/>
          </p:cNvPicPr>
          <p:nvPr/>
        </p:nvPicPr>
        <p:blipFill>
          <a:blip r:embed="rId7" cstate="print"/>
          <a:srcRect l="10625" t="6775" r="22684" b="3857"/>
          <a:stretch>
            <a:fillRect/>
          </a:stretch>
        </p:blipFill>
        <p:spPr bwMode="auto">
          <a:xfrm>
            <a:off x="4681538" y="765175"/>
            <a:ext cx="4354512" cy="4376738"/>
          </a:xfrm>
          <a:prstGeom prst="rect">
            <a:avLst/>
          </a:prstGeom>
          <a:noFill/>
          <a:ln w="9525">
            <a:noFill/>
            <a:miter lim="800000"/>
            <a:headEnd/>
            <a:tailEnd/>
          </a:ln>
        </p:spPr>
      </p:pic>
      <p:pic>
        <p:nvPicPr>
          <p:cNvPr id="300046" name="Picture 14" descr="S54_JEFF1"/>
          <p:cNvPicPr>
            <a:picLocks noChangeAspect="1" noChangeArrowheads="1"/>
          </p:cNvPicPr>
          <p:nvPr/>
        </p:nvPicPr>
        <p:blipFill>
          <a:blip r:embed="rId8" cstate="print"/>
          <a:srcRect l="14247" t="7455" r="17093" b="4829"/>
          <a:stretch>
            <a:fillRect/>
          </a:stretch>
        </p:blipFill>
        <p:spPr bwMode="auto">
          <a:xfrm>
            <a:off x="254000" y="790575"/>
            <a:ext cx="4483100" cy="4295775"/>
          </a:xfrm>
          <a:prstGeom prst="rect">
            <a:avLst/>
          </a:prstGeom>
          <a:noFill/>
          <a:ln w="9525">
            <a:noFill/>
            <a:miter lim="800000"/>
            <a:headEnd/>
            <a:tailEnd/>
          </a:ln>
        </p:spPr>
      </p:pic>
      <p:sp>
        <p:nvSpPr>
          <p:cNvPr id="21513"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wipe(left)">
                                      <p:cBhvr>
                                        <p:cTn id="7" dur="500"/>
                                        <p:tgtEl>
                                          <p:spTgt spid="3000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0046"/>
                                        </p:tgtEl>
                                        <p:attrNameLst>
                                          <p:attrName>style.visibility</p:attrName>
                                        </p:attrNameLst>
                                      </p:cBhvr>
                                      <p:to>
                                        <p:strVal val="visible"/>
                                      </p:to>
                                    </p:set>
                                    <p:animEffect transition="in" filter="fade">
                                      <p:cBhvr>
                                        <p:cTn id="11" dur="500"/>
                                        <p:tgtEl>
                                          <p:spTgt spid="30004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0045"/>
                                        </p:tgtEl>
                                        <p:attrNameLst>
                                          <p:attrName>style.visibility</p:attrName>
                                        </p:attrNameLst>
                                      </p:cBhvr>
                                      <p:to>
                                        <p:strVal val="visible"/>
                                      </p:to>
                                    </p:set>
                                    <p:animEffect transition="in" filter="fade">
                                      <p:cBhvr>
                                        <p:cTn id="15" dur="500"/>
                                        <p:tgtEl>
                                          <p:spTgt spid="300045"/>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00035" name="Picture 3" descr="S37_lyn_linhaverde"/>
          <p:cNvPicPr>
            <a:picLocks noChangeAspect="1" noChangeArrowheads="1"/>
          </p:cNvPicPr>
          <p:nvPr/>
        </p:nvPicPr>
        <p:blipFill>
          <a:blip r:embed="rId4" cstate="print"/>
          <a:srcRect t="31482" b="21158"/>
          <a:stretch>
            <a:fillRect/>
          </a:stretch>
        </p:blipFill>
        <p:spPr bwMode="auto">
          <a:xfrm>
            <a:off x="0" y="1454150"/>
            <a:ext cx="9144000" cy="3248025"/>
          </a:xfrm>
          <a:prstGeom prst="rect">
            <a:avLst/>
          </a:prstGeom>
          <a:noFill/>
          <a:ln w="9525">
            <a:noFill/>
            <a:miter lim="800000"/>
            <a:headEnd/>
            <a:tailEnd/>
          </a:ln>
        </p:spPr>
      </p:pic>
      <p:pic>
        <p:nvPicPr>
          <p:cNvPr id="21508"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242888" y="5054139"/>
            <a:ext cx="7218362" cy="1296786"/>
            <a:chOff x="153" y="3061"/>
            <a:chExt cx="4547" cy="1145"/>
          </a:xfrm>
        </p:grpSpPr>
        <p:sp>
          <p:nvSpPr>
            <p:cNvPr id="21514" name="Freeform 11"/>
            <p:cNvSpPr>
              <a:spLocks/>
            </p:cNvSpPr>
            <p:nvPr/>
          </p:nvSpPr>
          <p:spPr bwMode="auto">
            <a:xfrm>
              <a:off x="153" y="3061"/>
              <a:ext cx="4547" cy="1145"/>
            </a:xfrm>
            <a:custGeom>
              <a:avLst/>
              <a:gdLst>
                <a:gd name="T0" fmla="*/ 2147445350 w 4547"/>
                <a:gd name="T1" fmla="*/ 2147445356 h 1145"/>
                <a:gd name="T2" fmla="*/ 2147445350 w 4547"/>
                <a:gd name="T3" fmla="*/ 2147445356 h 1145"/>
                <a:gd name="T4" fmla="*/ 2147445350 w 4547"/>
                <a:gd name="T5" fmla="*/ 2147445356 h 1145"/>
                <a:gd name="T6" fmla="*/ 2147445350 w 4547"/>
                <a:gd name="T7" fmla="*/ 2147445356 h 1145"/>
                <a:gd name="T8" fmla="*/ 2147445350 w 4547"/>
                <a:gd name="T9" fmla="*/ 2147445356 h 1145"/>
                <a:gd name="T10" fmla="*/ 2147445350 w 4547"/>
                <a:gd name="T11" fmla="*/ 2147445356 h 1145"/>
                <a:gd name="T12" fmla="*/ 2147445350 w 4547"/>
                <a:gd name="T13" fmla="*/ 2147445356 h 1145"/>
                <a:gd name="T14" fmla="*/ 2147445350 w 4547"/>
                <a:gd name="T15" fmla="*/ 2147445356 h 1145"/>
                <a:gd name="T16" fmla="*/ 2147445350 w 4547"/>
                <a:gd name="T17" fmla="*/ 2147445356 h 1145"/>
                <a:gd name="T18" fmla="*/ 2147445350 w 4547"/>
                <a:gd name="T19" fmla="*/ 2147445356 h 1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47"/>
                <a:gd name="T31" fmla="*/ 0 h 1145"/>
                <a:gd name="T32" fmla="*/ 4547 w 4547"/>
                <a:gd name="T33" fmla="*/ 1145 h 1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47" h="1145">
                  <a:moveTo>
                    <a:pt x="337" y="1065"/>
                  </a:moveTo>
                  <a:cubicBezTo>
                    <a:pt x="0" y="985"/>
                    <a:pt x="73" y="811"/>
                    <a:pt x="55" y="651"/>
                  </a:cubicBezTo>
                  <a:cubicBezTo>
                    <a:pt x="37" y="491"/>
                    <a:pt x="18" y="206"/>
                    <a:pt x="228" y="103"/>
                  </a:cubicBezTo>
                  <a:cubicBezTo>
                    <a:pt x="438" y="0"/>
                    <a:pt x="745" y="45"/>
                    <a:pt x="1317" y="35"/>
                  </a:cubicBezTo>
                  <a:cubicBezTo>
                    <a:pt x="1888" y="24"/>
                    <a:pt x="3141" y="0"/>
                    <a:pt x="3658" y="35"/>
                  </a:cubicBezTo>
                  <a:cubicBezTo>
                    <a:pt x="4175" y="70"/>
                    <a:pt x="4293" y="103"/>
                    <a:pt x="4420" y="241"/>
                  </a:cubicBezTo>
                  <a:cubicBezTo>
                    <a:pt x="4547" y="379"/>
                    <a:pt x="4529" y="733"/>
                    <a:pt x="4420" y="859"/>
                  </a:cubicBezTo>
                  <a:cubicBezTo>
                    <a:pt x="4311" y="984"/>
                    <a:pt x="4156" y="951"/>
                    <a:pt x="3766" y="997"/>
                  </a:cubicBezTo>
                  <a:cubicBezTo>
                    <a:pt x="3376" y="1042"/>
                    <a:pt x="2650" y="1124"/>
                    <a:pt x="2079" y="1134"/>
                  </a:cubicBezTo>
                  <a:cubicBezTo>
                    <a:pt x="1507" y="1145"/>
                    <a:pt x="664" y="1145"/>
                    <a:pt x="337" y="1065"/>
                  </a:cubicBezTo>
                  <a:close/>
                </a:path>
              </a:pathLst>
            </a:custGeom>
            <a:noFill/>
            <a:ln w="3175">
              <a:solidFill>
                <a:srgbClr val="E8DD11"/>
              </a:solidFill>
              <a:round/>
              <a:headEnd/>
              <a:tailEnd/>
            </a:ln>
          </p:spPr>
          <p:txBody>
            <a:bodyPr anchor="ctr"/>
            <a:lstStyle/>
            <a:p>
              <a:endParaRPr lang="pt-BR"/>
            </a:p>
          </p:txBody>
        </p:sp>
        <p:grpSp>
          <p:nvGrpSpPr>
            <p:cNvPr id="3" name="Group 7"/>
            <p:cNvGrpSpPr>
              <a:grpSpLocks/>
            </p:cNvGrpSpPr>
            <p:nvPr/>
          </p:nvGrpSpPr>
          <p:grpSpPr bwMode="auto">
            <a:xfrm>
              <a:off x="204" y="3112"/>
              <a:ext cx="4467" cy="994"/>
              <a:chOff x="204" y="3112"/>
              <a:chExt cx="4467" cy="994"/>
            </a:xfrm>
          </p:grpSpPr>
          <p:sp>
            <p:nvSpPr>
              <p:cNvPr id="21516" name="Freeform 8"/>
              <p:cNvSpPr>
                <a:spLocks/>
              </p:cNvSpPr>
              <p:nvPr/>
            </p:nvSpPr>
            <p:spPr bwMode="auto">
              <a:xfrm>
                <a:off x="204" y="3137"/>
                <a:ext cx="4467" cy="686"/>
              </a:xfrm>
              <a:custGeom>
                <a:avLst/>
                <a:gdLst>
                  <a:gd name="T0" fmla="*/ 2147445333 w 4467"/>
                  <a:gd name="T1" fmla="*/ 2147445752 h 1008"/>
                  <a:gd name="T2" fmla="*/ 2147445333 w 4467"/>
                  <a:gd name="T3" fmla="*/ 2147445752 h 1008"/>
                  <a:gd name="T4" fmla="*/ 2147445333 w 4467"/>
                  <a:gd name="T5" fmla="*/ 2147445752 h 1008"/>
                  <a:gd name="T6" fmla="*/ 2147445333 w 4467"/>
                  <a:gd name="T7" fmla="*/ 2147445752 h 1008"/>
                  <a:gd name="T8" fmla="*/ 2147445333 w 4467"/>
                  <a:gd name="T9" fmla="*/ 2147445752 h 1008"/>
                  <a:gd name="T10" fmla="*/ 2147445333 w 4467"/>
                  <a:gd name="T11" fmla="*/ 2147445752 h 1008"/>
                  <a:gd name="T12" fmla="*/ 2147445333 w 4467"/>
                  <a:gd name="T13" fmla="*/ 2147445752 h 1008"/>
                  <a:gd name="T14" fmla="*/ 2147445333 w 4467"/>
                  <a:gd name="T15" fmla="*/ 2147445752 h 1008"/>
                  <a:gd name="T16" fmla="*/ 2147445333 w 4467"/>
                  <a:gd name="T17" fmla="*/ 2147445752 h 1008"/>
                  <a:gd name="T18" fmla="*/ 2147445333 w 4467"/>
                  <a:gd name="T19" fmla="*/ 2147445752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7"/>
                  <a:gd name="T31" fmla="*/ 0 h 1008"/>
                  <a:gd name="T32" fmla="*/ 4467 w 4467"/>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7" h="1008">
                    <a:moveTo>
                      <a:pt x="329" y="937"/>
                    </a:moveTo>
                    <a:cubicBezTo>
                      <a:pt x="0" y="864"/>
                      <a:pt x="86" y="700"/>
                      <a:pt x="68" y="559"/>
                    </a:cubicBezTo>
                    <a:cubicBezTo>
                      <a:pt x="50" y="418"/>
                      <a:pt x="18" y="179"/>
                      <a:pt x="222" y="91"/>
                    </a:cubicBezTo>
                    <a:cubicBezTo>
                      <a:pt x="426" y="3"/>
                      <a:pt x="730" y="40"/>
                      <a:pt x="1291" y="31"/>
                    </a:cubicBezTo>
                    <a:cubicBezTo>
                      <a:pt x="1853" y="21"/>
                      <a:pt x="3084" y="0"/>
                      <a:pt x="3593" y="31"/>
                    </a:cubicBezTo>
                    <a:cubicBezTo>
                      <a:pt x="4101" y="61"/>
                      <a:pt x="4217" y="91"/>
                      <a:pt x="4342" y="212"/>
                    </a:cubicBezTo>
                    <a:cubicBezTo>
                      <a:pt x="4467" y="333"/>
                      <a:pt x="4449" y="645"/>
                      <a:pt x="4342" y="756"/>
                    </a:cubicBezTo>
                    <a:cubicBezTo>
                      <a:pt x="4235" y="867"/>
                      <a:pt x="4082" y="837"/>
                      <a:pt x="3699" y="877"/>
                    </a:cubicBezTo>
                    <a:cubicBezTo>
                      <a:pt x="3316" y="917"/>
                      <a:pt x="2602" y="989"/>
                      <a:pt x="2041" y="999"/>
                    </a:cubicBezTo>
                    <a:cubicBezTo>
                      <a:pt x="1479" y="1008"/>
                      <a:pt x="650" y="1008"/>
                      <a:pt x="329" y="937"/>
                    </a:cubicBezTo>
                    <a:close/>
                  </a:path>
                </a:pathLst>
              </a:custGeom>
              <a:solidFill>
                <a:schemeClr val="bg1"/>
              </a:solidFill>
              <a:ln w="9525">
                <a:noFill/>
                <a:round/>
                <a:headEnd/>
                <a:tailEnd/>
              </a:ln>
            </p:spPr>
            <p:txBody>
              <a:bodyPr/>
              <a:lstStyle/>
              <a:p>
                <a:endParaRPr lang="pt-BR"/>
              </a:p>
            </p:txBody>
          </p:sp>
          <p:sp>
            <p:nvSpPr>
              <p:cNvPr id="21517" name="Freeform 10"/>
              <p:cNvSpPr>
                <a:spLocks/>
              </p:cNvSpPr>
              <p:nvPr/>
            </p:nvSpPr>
            <p:spPr bwMode="auto">
              <a:xfrm>
                <a:off x="260" y="3112"/>
                <a:ext cx="4400" cy="994"/>
              </a:xfrm>
              <a:custGeom>
                <a:avLst/>
                <a:gdLst>
                  <a:gd name="T0" fmla="*/ 2147445319 w 4400"/>
                  <a:gd name="T1" fmla="*/ 2147445745 h 994"/>
                  <a:gd name="T2" fmla="*/ 2147445319 w 4400"/>
                  <a:gd name="T3" fmla="*/ 2147445745 h 994"/>
                  <a:gd name="T4" fmla="*/ 2147445319 w 4400"/>
                  <a:gd name="T5" fmla="*/ 2147445745 h 994"/>
                  <a:gd name="T6" fmla="*/ 2147445319 w 4400"/>
                  <a:gd name="T7" fmla="*/ 2147445745 h 994"/>
                  <a:gd name="T8" fmla="*/ 2147445319 w 4400"/>
                  <a:gd name="T9" fmla="*/ 2147445745 h 994"/>
                  <a:gd name="T10" fmla="*/ 2147445319 w 4400"/>
                  <a:gd name="T11" fmla="*/ 2147445745 h 994"/>
                  <a:gd name="T12" fmla="*/ 2147445319 w 4400"/>
                  <a:gd name="T13" fmla="*/ 2147445745 h 994"/>
                  <a:gd name="T14" fmla="*/ 2147445319 w 4400"/>
                  <a:gd name="T15" fmla="*/ 2147445745 h 994"/>
                  <a:gd name="T16" fmla="*/ 2147445319 w 4400"/>
                  <a:gd name="T17" fmla="*/ 2147445745 h 994"/>
                  <a:gd name="T18" fmla="*/ 2147445319 w 4400"/>
                  <a:gd name="T19" fmla="*/ 2147445745 h 9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00"/>
                  <a:gd name="T31" fmla="*/ 0 h 994"/>
                  <a:gd name="T32" fmla="*/ 4400 w 4400"/>
                  <a:gd name="T33" fmla="*/ 994 h 9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00" h="994">
                    <a:moveTo>
                      <a:pt x="324" y="924"/>
                    </a:moveTo>
                    <a:cubicBezTo>
                      <a:pt x="0" y="852"/>
                      <a:pt x="86" y="691"/>
                      <a:pt x="68" y="552"/>
                    </a:cubicBezTo>
                    <a:cubicBezTo>
                      <a:pt x="50" y="413"/>
                      <a:pt x="17" y="176"/>
                      <a:pt x="218" y="89"/>
                    </a:cubicBezTo>
                    <a:cubicBezTo>
                      <a:pt x="419" y="2"/>
                      <a:pt x="719" y="39"/>
                      <a:pt x="1272" y="30"/>
                    </a:cubicBezTo>
                    <a:cubicBezTo>
                      <a:pt x="1825" y="21"/>
                      <a:pt x="3038" y="0"/>
                      <a:pt x="3539" y="30"/>
                    </a:cubicBezTo>
                    <a:cubicBezTo>
                      <a:pt x="4040" y="60"/>
                      <a:pt x="4154" y="89"/>
                      <a:pt x="4277" y="209"/>
                    </a:cubicBezTo>
                    <a:cubicBezTo>
                      <a:pt x="4400" y="329"/>
                      <a:pt x="4383" y="636"/>
                      <a:pt x="4277" y="746"/>
                    </a:cubicBezTo>
                    <a:cubicBezTo>
                      <a:pt x="4171" y="855"/>
                      <a:pt x="4021" y="826"/>
                      <a:pt x="3644" y="865"/>
                    </a:cubicBezTo>
                    <a:cubicBezTo>
                      <a:pt x="3266" y="905"/>
                      <a:pt x="2563" y="976"/>
                      <a:pt x="2010" y="985"/>
                    </a:cubicBezTo>
                    <a:cubicBezTo>
                      <a:pt x="1457" y="994"/>
                      <a:pt x="640" y="994"/>
                      <a:pt x="324" y="924"/>
                    </a:cubicBezTo>
                    <a:close/>
                  </a:path>
                </a:pathLst>
              </a:custGeom>
              <a:noFill/>
              <a:ln w="3175">
                <a:solidFill>
                  <a:srgbClr val="1EB53A"/>
                </a:solidFill>
                <a:round/>
                <a:headEnd/>
                <a:tailEnd/>
              </a:ln>
            </p:spPr>
            <p:txBody>
              <a:bodyPr anchor="ctr"/>
              <a:lstStyle/>
              <a:p>
                <a:endParaRPr lang="pt-BR"/>
              </a:p>
            </p:txBody>
          </p:sp>
          <p:sp>
            <p:nvSpPr>
              <p:cNvPr id="21518" name="CaixaDeTexto 21"/>
              <p:cNvSpPr txBox="1">
                <a:spLocks noChangeArrowheads="1"/>
              </p:cNvSpPr>
              <p:nvPr/>
            </p:nvSpPr>
            <p:spPr bwMode="auto">
              <a:xfrm>
                <a:off x="491" y="3351"/>
                <a:ext cx="3901" cy="155"/>
              </a:xfrm>
              <a:prstGeom prst="rect">
                <a:avLst/>
              </a:prstGeom>
              <a:noFill/>
              <a:ln w="9525">
                <a:noFill/>
                <a:miter lim="800000"/>
                <a:headEnd/>
                <a:tailEnd/>
              </a:ln>
            </p:spPr>
            <p:txBody>
              <a:bodyPr lIns="0" tIns="0" rIns="0" bIns="0">
                <a:spAutoFit/>
              </a:bodyPr>
              <a:lstStyle/>
              <a:p>
                <a:r>
                  <a:rPr lang="pt-BR" sz="1600" dirty="0" smtClean="0"/>
                  <a:t>Reassentamento Agrovila - Novo Engenho Velho.</a:t>
                </a:r>
                <a:endParaRPr lang="pt-BR" sz="1600" dirty="0"/>
              </a:p>
            </p:txBody>
          </p:sp>
        </p:grpSp>
      </p:grpSp>
      <p:pic>
        <p:nvPicPr>
          <p:cNvPr id="21510"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sp>
        <p:nvSpPr>
          <p:cNvPr id="21513"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pic>
        <p:nvPicPr>
          <p:cNvPr id="15" name="Picture 2"/>
          <p:cNvPicPr>
            <a:picLocks noChangeAspect="1" noChangeArrowheads="1"/>
          </p:cNvPicPr>
          <p:nvPr/>
        </p:nvPicPr>
        <p:blipFill>
          <a:blip r:embed="rId7" cstate="print"/>
          <a:srcRect/>
          <a:stretch>
            <a:fillRect/>
          </a:stretch>
        </p:blipFill>
        <p:spPr bwMode="auto">
          <a:xfrm>
            <a:off x="1163783" y="704744"/>
            <a:ext cx="5902036" cy="424553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wipe(left)">
                                      <p:cBhvr>
                                        <p:cTn id="7" dur="500"/>
                                        <p:tgtEl>
                                          <p:spTgt spid="30003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00035" name="Picture 3" descr="S37_lyn_linhaverde"/>
          <p:cNvPicPr>
            <a:picLocks noChangeAspect="1" noChangeArrowheads="1"/>
          </p:cNvPicPr>
          <p:nvPr/>
        </p:nvPicPr>
        <p:blipFill>
          <a:blip r:embed="rId4" cstate="print"/>
          <a:srcRect t="31482" b="21158"/>
          <a:stretch>
            <a:fillRect/>
          </a:stretch>
        </p:blipFill>
        <p:spPr bwMode="auto">
          <a:xfrm>
            <a:off x="0" y="1454150"/>
            <a:ext cx="9144000" cy="3248025"/>
          </a:xfrm>
          <a:prstGeom prst="rect">
            <a:avLst/>
          </a:prstGeom>
          <a:noFill/>
          <a:ln w="9525">
            <a:noFill/>
            <a:miter lim="800000"/>
            <a:headEnd/>
            <a:tailEnd/>
          </a:ln>
        </p:spPr>
      </p:pic>
      <p:pic>
        <p:nvPicPr>
          <p:cNvPr id="21508"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242888" y="5054139"/>
            <a:ext cx="7218362" cy="1296786"/>
            <a:chOff x="153" y="3061"/>
            <a:chExt cx="4547" cy="1145"/>
          </a:xfrm>
        </p:grpSpPr>
        <p:sp>
          <p:nvSpPr>
            <p:cNvPr id="21514" name="Freeform 11"/>
            <p:cNvSpPr>
              <a:spLocks/>
            </p:cNvSpPr>
            <p:nvPr/>
          </p:nvSpPr>
          <p:spPr bwMode="auto">
            <a:xfrm>
              <a:off x="153" y="3061"/>
              <a:ext cx="4547" cy="1145"/>
            </a:xfrm>
            <a:custGeom>
              <a:avLst/>
              <a:gdLst>
                <a:gd name="T0" fmla="*/ 2147445350 w 4547"/>
                <a:gd name="T1" fmla="*/ 2147445356 h 1145"/>
                <a:gd name="T2" fmla="*/ 2147445350 w 4547"/>
                <a:gd name="T3" fmla="*/ 2147445356 h 1145"/>
                <a:gd name="T4" fmla="*/ 2147445350 w 4547"/>
                <a:gd name="T5" fmla="*/ 2147445356 h 1145"/>
                <a:gd name="T6" fmla="*/ 2147445350 w 4547"/>
                <a:gd name="T7" fmla="*/ 2147445356 h 1145"/>
                <a:gd name="T8" fmla="*/ 2147445350 w 4547"/>
                <a:gd name="T9" fmla="*/ 2147445356 h 1145"/>
                <a:gd name="T10" fmla="*/ 2147445350 w 4547"/>
                <a:gd name="T11" fmla="*/ 2147445356 h 1145"/>
                <a:gd name="T12" fmla="*/ 2147445350 w 4547"/>
                <a:gd name="T13" fmla="*/ 2147445356 h 1145"/>
                <a:gd name="T14" fmla="*/ 2147445350 w 4547"/>
                <a:gd name="T15" fmla="*/ 2147445356 h 1145"/>
                <a:gd name="T16" fmla="*/ 2147445350 w 4547"/>
                <a:gd name="T17" fmla="*/ 2147445356 h 1145"/>
                <a:gd name="T18" fmla="*/ 2147445350 w 4547"/>
                <a:gd name="T19" fmla="*/ 2147445356 h 1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47"/>
                <a:gd name="T31" fmla="*/ 0 h 1145"/>
                <a:gd name="T32" fmla="*/ 4547 w 4547"/>
                <a:gd name="T33" fmla="*/ 1145 h 1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47" h="1145">
                  <a:moveTo>
                    <a:pt x="337" y="1065"/>
                  </a:moveTo>
                  <a:cubicBezTo>
                    <a:pt x="0" y="985"/>
                    <a:pt x="73" y="811"/>
                    <a:pt x="55" y="651"/>
                  </a:cubicBezTo>
                  <a:cubicBezTo>
                    <a:pt x="37" y="491"/>
                    <a:pt x="18" y="206"/>
                    <a:pt x="228" y="103"/>
                  </a:cubicBezTo>
                  <a:cubicBezTo>
                    <a:pt x="438" y="0"/>
                    <a:pt x="745" y="45"/>
                    <a:pt x="1317" y="35"/>
                  </a:cubicBezTo>
                  <a:cubicBezTo>
                    <a:pt x="1888" y="24"/>
                    <a:pt x="3141" y="0"/>
                    <a:pt x="3658" y="35"/>
                  </a:cubicBezTo>
                  <a:cubicBezTo>
                    <a:pt x="4175" y="70"/>
                    <a:pt x="4293" y="103"/>
                    <a:pt x="4420" y="241"/>
                  </a:cubicBezTo>
                  <a:cubicBezTo>
                    <a:pt x="4547" y="379"/>
                    <a:pt x="4529" y="733"/>
                    <a:pt x="4420" y="859"/>
                  </a:cubicBezTo>
                  <a:cubicBezTo>
                    <a:pt x="4311" y="984"/>
                    <a:pt x="4156" y="951"/>
                    <a:pt x="3766" y="997"/>
                  </a:cubicBezTo>
                  <a:cubicBezTo>
                    <a:pt x="3376" y="1042"/>
                    <a:pt x="2650" y="1124"/>
                    <a:pt x="2079" y="1134"/>
                  </a:cubicBezTo>
                  <a:cubicBezTo>
                    <a:pt x="1507" y="1145"/>
                    <a:pt x="664" y="1145"/>
                    <a:pt x="337" y="1065"/>
                  </a:cubicBezTo>
                  <a:close/>
                </a:path>
              </a:pathLst>
            </a:custGeom>
            <a:noFill/>
            <a:ln w="3175">
              <a:solidFill>
                <a:srgbClr val="E8DD11"/>
              </a:solidFill>
              <a:round/>
              <a:headEnd/>
              <a:tailEnd/>
            </a:ln>
          </p:spPr>
          <p:txBody>
            <a:bodyPr anchor="ctr"/>
            <a:lstStyle/>
            <a:p>
              <a:endParaRPr lang="pt-BR"/>
            </a:p>
          </p:txBody>
        </p:sp>
        <p:grpSp>
          <p:nvGrpSpPr>
            <p:cNvPr id="3" name="Group 7"/>
            <p:cNvGrpSpPr>
              <a:grpSpLocks/>
            </p:cNvGrpSpPr>
            <p:nvPr/>
          </p:nvGrpSpPr>
          <p:grpSpPr bwMode="auto">
            <a:xfrm>
              <a:off x="204" y="3112"/>
              <a:ext cx="4467" cy="994"/>
              <a:chOff x="204" y="3112"/>
              <a:chExt cx="4467" cy="994"/>
            </a:xfrm>
          </p:grpSpPr>
          <p:sp>
            <p:nvSpPr>
              <p:cNvPr id="21516" name="Freeform 8"/>
              <p:cNvSpPr>
                <a:spLocks/>
              </p:cNvSpPr>
              <p:nvPr/>
            </p:nvSpPr>
            <p:spPr bwMode="auto">
              <a:xfrm>
                <a:off x="204" y="3137"/>
                <a:ext cx="4467" cy="686"/>
              </a:xfrm>
              <a:custGeom>
                <a:avLst/>
                <a:gdLst>
                  <a:gd name="T0" fmla="*/ 2147445333 w 4467"/>
                  <a:gd name="T1" fmla="*/ 2147445752 h 1008"/>
                  <a:gd name="T2" fmla="*/ 2147445333 w 4467"/>
                  <a:gd name="T3" fmla="*/ 2147445752 h 1008"/>
                  <a:gd name="T4" fmla="*/ 2147445333 w 4467"/>
                  <a:gd name="T5" fmla="*/ 2147445752 h 1008"/>
                  <a:gd name="T6" fmla="*/ 2147445333 w 4467"/>
                  <a:gd name="T7" fmla="*/ 2147445752 h 1008"/>
                  <a:gd name="T8" fmla="*/ 2147445333 w 4467"/>
                  <a:gd name="T9" fmla="*/ 2147445752 h 1008"/>
                  <a:gd name="T10" fmla="*/ 2147445333 w 4467"/>
                  <a:gd name="T11" fmla="*/ 2147445752 h 1008"/>
                  <a:gd name="T12" fmla="*/ 2147445333 w 4467"/>
                  <a:gd name="T13" fmla="*/ 2147445752 h 1008"/>
                  <a:gd name="T14" fmla="*/ 2147445333 w 4467"/>
                  <a:gd name="T15" fmla="*/ 2147445752 h 1008"/>
                  <a:gd name="T16" fmla="*/ 2147445333 w 4467"/>
                  <a:gd name="T17" fmla="*/ 2147445752 h 1008"/>
                  <a:gd name="T18" fmla="*/ 2147445333 w 4467"/>
                  <a:gd name="T19" fmla="*/ 2147445752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7"/>
                  <a:gd name="T31" fmla="*/ 0 h 1008"/>
                  <a:gd name="T32" fmla="*/ 4467 w 4467"/>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7" h="1008">
                    <a:moveTo>
                      <a:pt x="329" y="937"/>
                    </a:moveTo>
                    <a:cubicBezTo>
                      <a:pt x="0" y="864"/>
                      <a:pt x="86" y="700"/>
                      <a:pt x="68" y="559"/>
                    </a:cubicBezTo>
                    <a:cubicBezTo>
                      <a:pt x="50" y="418"/>
                      <a:pt x="18" y="179"/>
                      <a:pt x="222" y="91"/>
                    </a:cubicBezTo>
                    <a:cubicBezTo>
                      <a:pt x="426" y="3"/>
                      <a:pt x="730" y="40"/>
                      <a:pt x="1291" y="31"/>
                    </a:cubicBezTo>
                    <a:cubicBezTo>
                      <a:pt x="1853" y="21"/>
                      <a:pt x="3084" y="0"/>
                      <a:pt x="3593" y="31"/>
                    </a:cubicBezTo>
                    <a:cubicBezTo>
                      <a:pt x="4101" y="61"/>
                      <a:pt x="4217" y="91"/>
                      <a:pt x="4342" y="212"/>
                    </a:cubicBezTo>
                    <a:cubicBezTo>
                      <a:pt x="4467" y="333"/>
                      <a:pt x="4449" y="645"/>
                      <a:pt x="4342" y="756"/>
                    </a:cubicBezTo>
                    <a:cubicBezTo>
                      <a:pt x="4235" y="867"/>
                      <a:pt x="4082" y="837"/>
                      <a:pt x="3699" y="877"/>
                    </a:cubicBezTo>
                    <a:cubicBezTo>
                      <a:pt x="3316" y="917"/>
                      <a:pt x="2602" y="989"/>
                      <a:pt x="2041" y="999"/>
                    </a:cubicBezTo>
                    <a:cubicBezTo>
                      <a:pt x="1479" y="1008"/>
                      <a:pt x="650" y="1008"/>
                      <a:pt x="329" y="937"/>
                    </a:cubicBezTo>
                    <a:close/>
                  </a:path>
                </a:pathLst>
              </a:custGeom>
              <a:solidFill>
                <a:schemeClr val="bg1"/>
              </a:solidFill>
              <a:ln w="9525">
                <a:noFill/>
                <a:round/>
                <a:headEnd/>
                <a:tailEnd/>
              </a:ln>
            </p:spPr>
            <p:txBody>
              <a:bodyPr/>
              <a:lstStyle/>
              <a:p>
                <a:endParaRPr lang="pt-BR"/>
              </a:p>
            </p:txBody>
          </p:sp>
          <p:sp>
            <p:nvSpPr>
              <p:cNvPr id="21517" name="Freeform 10"/>
              <p:cNvSpPr>
                <a:spLocks/>
              </p:cNvSpPr>
              <p:nvPr/>
            </p:nvSpPr>
            <p:spPr bwMode="auto">
              <a:xfrm>
                <a:off x="260" y="3112"/>
                <a:ext cx="4400" cy="994"/>
              </a:xfrm>
              <a:custGeom>
                <a:avLst/>
                <a:gdLst>
                  <a:gd name="T0" fmla="*/ 2147445319 w 4400"/>
                  <a:gd name="T1" fmla="*/ 2147445745 h 994"/>
                  <a:gd name="T2" fmla="*/ 2147445319 w 4400"/>
                  <a:gd name="T3" fmla="*/ 2147445745 h 994"/>
                  <a:gd name="T4" fmla="*/ 2147445319 w 4400"/>
                  <a:gd name="T5" fmla="*/ 2147445745 h 994"/>
                  <a:gd name="T6" fmla="*/ 2147445319 w 4400"/>
                  <a:gd name="T7" fmla="*/ 2147445745 h 994"/>
                  <a:gd name="T8" fmla="*/ 2147445319 w 4400"/>
                  <a:gd name="T9" fmla="*/ 2147445745 h 994"/>
                  <a:gd name="T10" fmla="*/ 2147445319 w 4400"/>
                  <a:gd name="T11" fmla="*/ 2147445745 h 994"/>
                  <a:gd name="T12" fmla="*/ 2147445319 w 4400"/>
                  <a:gd name="T13" fmla="*/ 2147445745 h 994"/>
                  <a:gd name="T14" fmla="*/ 2147445319 w 4400"/>
                  <a:gd name="T15" fmla="*/ 2147445745 h 994"/>
                  <a:gd name="T16" fmla="*/ 2147445319 w 4400"/>
                  <a:gd name="T17" fmla="*/ 2147445745 h 994"/>
                  <a:gd name="T18" fmla="*/ 2147445319 w 4400"/>
                  <a:gd name="T19" fmla="*/ 2147445745 h 9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00"/>
                  <a:gd name="T31" fmla="*/ 0 h 994"/>
                  <a:gd name="T32" fmla="*/ 4400 w 4400"/>
                  <a:gd name="T33" fmla="*/ 994 h 9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00" h="994">
                    <a:moveTo>
                      <a:pt x="324" y="924"/>
                    </a:moveTo>
                    <a:cubicBezTo>
                      <a:pt x="0" y="852"/>
                      <a:pt x="86" y="691"/>
                      <a:pt x="68" y="552"/>
                    </a:cubicBezTo>
                    <a:cubicBezTo>
                      <a:pt x="50" y="413"/>
                      <a:pt x="17" y="176"/>
                      <a:pt x="218" y="89"/>
                    </a:cubicBezTo>
                    <a:cubicBezTo>
                      <a:pt x="419" y="2"/>
                      <a:pt x="719" y="39"/>
                      <a:pt x="1272" y="30"/>
                    </a:cubicBezTo>
                    <a:cubicBezTo>
                      <a:pt x="1825" y="21"/>
                      <a:pt x="3038" y="0"/>
                      <a:pt x="3539" y="30"/>
                    </a:cubicBezTo>
                    <a:cubicBezTo>
                      <a:pt x="4040" y="60"/>
                      <a:pt x="4154" y="89"/>
                      <a:pt x="4277" y="209"/>
                    </a:cubicBezTo>
                    <a:cubicBezTo>
                      <a:pt x="4400" y="329"/>
                      <a:pt x="4383" y="636"/>
                      <a:pt x="4277" y="746"/>
                    </a:cubicBezTo>
                    <a:cubicBezTo>
                      <a:pt x="4171" y="855"/>
                      <a:pt x="4021" y="826"/>
                      <a:pt x="3644" y="865"/>
                    </a:cubicBezTo>
                    <a:cubicBezTo>
                      <a:pt x="3266" y="905"/>
                      <a:pt x="2563" y="976"/>
                      <a:pt x="2010" y="985"/>
                    </a:cubicBezTo>
                    <a:cubicBezTo>
                      <a:pt x="1457" y="994"/>
                      <a:pt x="640" y="994"/>
                      <a:pt x="324" y="924"/>
                    </a:cubicBezTo>
                    <a:close/>
                  </a:path>
                </a:pathLst>
              </a:custGeom>
              <a:noFill/>
              <a:ln w="3175">
                <a:solidFill>
                  <a:srgbClr val="1EB53A"/>
                </a:solidFill>
                <a:round/>
                <a:headEnd/>
                <a:tailEnd/>
              </a:ln>
            </p:spPr>
            <p:txBody>
              <a:bodyPr anchor="ctr"/>
              <a:lstStyle/>
              <a:p>
                <a:endParaRPr lang="pt-BR"/>
              </a:p>
            </p:txBody>
          </p:sp>
          <p:sp>
            <p:nvSpPr>
              <p:cNvPr id="21518" name="CaixaDeTexto 21"/>
              <p:cNvSpPr txBox="1">
                <a:spLocks noChangeArrowheads="1"/>
              </p:cNvSpPr>
              <p:nvPr/>
            </p:nvSpPr>
            <p:spPr bwMode="auto">
              <a:xfrm>
                <a:off x="491" y="3351"/>
                <a:ext cx="3901" cy="652"/>
              </a:xfrm>
              <a:prstGeom prst="rect">
                <a:avLst/>
              </a:prstGeom>
              <a:noFill/>
              <a:ln w="9525">
                <a:noFill/>
                <a:miter lim="800000"/>
                <a:headEnd/>
                <a:tailEnd/>
              </a:ln>
            </p:spPr>
            <p:txBody>
              <a:bodyPr lIns="0" tIns="0" rIns="0" bIns="0">
                <a:spAutoFit/>
              </a:bodyPr>
              <a:lstStyle/>
              <a:p>
                <a:r>
                  <a:rPr lang="pt-BR" sz="1600" dirty="0" smtClean="0"/>
                  <a:t>Reassentamento Agrovila - Novo Engenho Velho.</a:t>
                </a:r>
              </a:p>
              <a:p>
                <a:r>
                  <a:rPr lang="pt-BR" sz="1600" dirty="0" smtClean="0"/>
                  <a:t>Casas em alvenaria entregues com rede de saneamento, energia elétrica, áreas comum de lazer.</a:t>
                </a:r>
                <a:endParaRPr lang="pt-BR" sz="1600" dirty="0"/>
              </a:p>
            </p:txBody>
          </p:sp>
        </p:grpSp>
      </p:grpSp>
      <p:pic>
        <p:nvPicPr>
          <p:cNvPr id="21510"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sp>
        <p:nvSpPr>
          <p:cNvPr id="21513"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pic>
        <p:nvPicPr>
          <p:cNvPr id="43009" name="Picture 1"/>
          <p:cNvPicPr>
            <a:picLocks noChangeAspect="1" noChangeArrowheads="1"/>
          </p:cNvPicPr>
          <p:nvPr/>
        </p:nvPicPr>
        <p:blipFill>
          <a:blip r:embed="rId7" cstate="print"/>
          <a:srcRect/>
          <a:stretch>
            <a:fillRect/>
          </a:stretch>
        </p:blipFill>
        <p:spPr bwMode="auto">
          <a:xfrm>
            <a:off x="997527" y="953538"/>
            <a:ext cx="7129117" cy="404933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wipe(left)">
                                      <p:cBhvr>
                                        <p:cTn id="7" dur="500"/>
                                        <p:tgtEl>
                                          <p:spTgt spid="30003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00035" name="Picture 3" descr="S37_lyn_linhaverde"/>
          <p:cNvPicPr>
            <a:picLocks noChangeAspect="1" noChangeArrowheads="1"/>
          </p:cNvPicPr>
          <p:nvPr/>
        </p:nvPicPr>
        <p:blipFill>
          <a:blip r:embed="rId4" cstate="print"/>
          <a:srcRect t="31482" b="21158"/>
          <a:stretch>
            <a:fillRect/>
          </a:stretch>
        </p:blipFill>
        <p:spPr bwMode="auto">
          <a:xfrm>
            <a:off x="0" y="1454150"/>
            <a:ext cx="9144000" cy="3248025"/>
          </a:xfrm>
          <a:prstGeom prst="rect">
            <a:avLst/>
          </a:prstGeom>
          <a:noFill/>
          <a:ln w="9525">
            <a:noFill/>
            <a:miter lim="800000"/>
            <a:headEnd/>
            <a:tailEnd/>
          </a:ln>
        </p:spPr>
      </p:pic>
      <p:pic>
        <p:nvPicPr>
          <p:cNvPr id="21508"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grpSp>
        <p:nvGrpSpPr>
          <p:cNvPr id="2" name="Group 5"/>
          <p:cNvGrpSpPr>
            <a:grpSpLocks/>
          </p:cNvGrpSpPr>
          <p:nvPr/>
        </p:nvGrpSpPr>
        <p:grpSpPr bwMode="auto">
          <a:xfrm>
            <a:off x="242888" y="5270269"/>
            <a:ext cx="7218362" cy="1080656"/>
            <a:chOff x="153" y="3061"/>
            <a:chExt cx="4547" cy="1145"/>
          </a:xfrm>
        </p:grpSpPr>
        <p:sp>
          <p:nvSpPr>
            <p:cNvPr id="21514" name="Freeform 11"/>
            <p:cNvSpPr>
              <a:spLocks/>
            </p:cNvSpPr>
            <p:nvPr/>
          </p:nvSpPr>
          <p:spPr bwMode="auto">
            <a:xfrm>
              <a:off x="153" y="3061"/>
              <a:ext cx="4547" cy="1145"/>
            </a:xfrm>
            <a:custGeom>
              <a:avLst/>
              <a:gdLst>
                <a:gd name="T0" fmla="*/ 2147445350 w 4547"/>
                <a:gd name="T1" fmla="*/ 2147445356 h 1145"/>
                <a:gd name="T2" fmla="*/ 2147445350 w 4547"/>
                <a:gd name="T3" fmla="*/ 2147445356 h 1145"/>
                <a:gd name="T4" fmla="*/ 2147445350 w 4547"/>
                <a:gd name="T5" fmla="*/ 2147445356 h 1145"/>
                <a:gd name="T6" fmla="*/ 2147445350 w 4547"/>
                <a:gd name="T7" fmla="*/ 2147445356 h 1145"/>
                <a:gd name="T8" fmla="*/ 2147445350 w 4547"/>
                <a:gd name="T9" fmla="*/ 2147445356 h 1145"/>
                <a:gd name="T10" fmla="*/ 2147445350 w 4547"/>
                <a:gd name="T11" fmla="*/ 2147445356 h 1145"/>
                <a:gd name="T12" fmla="*/ 2147445350 w 4547"/>
                <a:gd name="T13" fmla="*/ 2147445356 h 1145"/>
                <a:gd name="T14" fmla="*/ 2147445350 w 4547"/>
                <a:gd name="T15" fmla="*/ 2147445356 h 1145"/>
                <a:gd name="T16" fmla="*/ 2147445350 w 4547"/>
                <a:gd name="T17" fmla="*/ 2147445356 h 1145"/>
                <a:gd name="T18" fmla="*/ 2147445350 w 4547"/>
                <a:gd name="T19" fmla="*/ 2147445356 h 1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47"/>
                <a:gd name="T31" fmla="*/ 0 h 1145"/>
                <a:gd name="T32" fmla="*/ 4547 w 4547"/>
                <a:gd name="T33" fmla="*/ 1145 h 1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47" h="1145">
                  <a:moveTo>
                    <a:pt x="337" y="1065"/>
                  </a:moveTo>
                  <a:cubicBezTo>
                    <a:pt x="0" y="985"/>
                    <a:pt x="73" y="811"/>
                    <a:pt x="55" y="651"/>
                  </a:cubicBezTo>
                  <a:cubicBezTo>
                    <a:pt x="37" y="491"/>
                    <a:pt x="18" y="206"/>
                    <a:pt x="228" y="103"/>
                  </a:cubicBezTo>
                  <a:cubicBezTo>
                    <a:pt x="438" y="0"/>
                    <a:pt x="745" y="45"/>
                    <a:pt x="1317" y="35"/>
                  </a:cubicBezTo>
                  <a:cubicBezTo>
                    <a:pt x="1888" y="24"/>
                    <a:pt x="3141" y="0"/>
                    <a:pt x="3658" y="35"/>
                  </a:cubicBezTo>
                  <a:cubicBezTo>
                    <a:pt x="4175" y="70"/>
                    <a:pt x="4293" y="103"/>
                    <a:pt x="4420" y="241"/>
                  </a:cubicBezTo>
                  <a:cubicBezTo>
                    <a:pt x="4547" y="379"/>
                    <a:pt x="4529" y="733"/>
                    <a:pt x="4420" y="859"/>
                  </a:cubicBezTo>
                  <a:cubicBezTo>
                    <a:pt x="4311" y="984"/>
                    <a:pt x="4156" y="951"/>
                    <a:pt x="3766" y="997"/>
                  </a:cubicBezTo>
                  <a:cubicBezTo>
                    <a:pt x="3376" y="1042"/>
                    <a:pt x="2650" y="1124"/>
                    <a:pt x="2079" y="1134"/>
                  </a:cubicBezTo>
                  <a:cubicBezTo>
                    <a:pt x="1507" y="1145"/>
                    <a:pt x="664" y="1145"/>
                    <a:pt x="337" y="1065"/>
                  </a:cubicBezTo>
                  <a:close/>
                </a:path>
              </a:pathLst>
            </a:custGeom>
            <a:noFill/>
            <a:ln w="3175">
              <a:solidFill>
                <a:srgbClr val="E8DD11"/>
              </a:solidFill>
              <a:round/>
              <a:headEnd/>
              <a:tailEnd/>
            </a:ln>
          </p:spPr>
          <p:txBody>
            <a:bodyPr anchor="ctr"/>
            <a:lstStyle/>
            <a:p>
              <a:endParaRPr lang="pt-BR"/>
            </a:p>
          </p:txBody>
        </p:sp>
        <p:grpSp>
          <p:nvGrpSpPr>
            <p:cNvPr id="3" name="Group 7"/>
            <p:cNvGrpSpPr>
              <a:grpSpLocks/>
            </p:cNvGrpSpPr>
            <p:nvPr/>
          </p:nvGrpSpPr>
          <p:grpSpPr bwMode="auto">
            <a:xfrm>
              <a:off x="204" y="3112"/>
              <a:ext cx="4467" cy="994"/>
              <a:chOff x="204" y="3112"/>
              <a:chExt cx="4467" cy="994"/>
            </a:xfrm>
          </p:grpSpPr>
          <p:sp>
            <p:nvSpPr>
              <p:cNvPr id="21516" name="Freeform 8"/>
              <p:cNvSpPr>
                <a:spLocks/>
              </p:cNvSpPr>
              <p:nvPr/>
            </p:nvSpPr>
            <p:spPr bwMode="auto">
              <a:xfrm>
                <a:off x="204" y="3137"/>
                <a:ext cx="4467" cy="686"/>
              </a:xfrm>
              <a:custGeom>
                <a:avLst/>
                <a:gdLst>
                  <a:gd name="T0" fmla="*/ 2147445333 w 4467"/>
                  <a:gd name="T1" fmla="*/ 2147445752 h 1008"/>
                  <a:gd name="T2" fmla="*/ 2147445333 w 4467"/>
                  <a:gd name="T3" fmla="*/ 2147445752 h 1008"/>
                  <a:gd name="T4" fmla="*/ 2147445333 w 4467"/>
                  <a:gd name="T5" fmla="*/ 2147445752 h 1008"/>
                  <a:gd name="T6" fmla="*/ 2147445333 w 4467"/>
                  <a:gd name="T7" fmla="*/ 2147445752 h 1008"/>
                  <a:gd name="T8" fmla="*/ 2147445333 w 4467"/>
                  <a:gd name="T9" fmla="*/ 2147445752 h 1008"/>
                  <a:gd name="T10" fmla="*/ 2147445333 w 4467"/>
                  <a:gd name="T11" fmla="*/ 2147445752 h 1008"/>
                  <a:gd name="T12" fmla="*/ 2147445333 w 4467"/>
                  <a:gd name="T13" fmla="*/ 2147445752 h 1008"/>
                  <a:gd name="T14" fmla="*/ 2147445333 w 4467"/>
                  <a:gd name="T15" fmla="*/ 2147445752 h 1008"/>
                  <a:gd name="T16" fmla="*/ 2147445333 w 4467"/>
                  <a:gd name="T17" fmla="*/ 2147445752 h 1008"/>
                  <a:gd name="T18" fmla="*/ 2147445333 w 4467"/>
                  <a:gd name="T19" fmla="*/ 2147445752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7"/>
                  <a:gd name="T31" fmla="*/ 0 h 1008"/>
                  <a:gd name="T32" fmla="*/ 4467 w 4467"/>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7" h="1008">
                    <a:moveTo>
                      <a:pt x="329" y="937"/>
                    </a:moveTo>
                    <a:cubicBezTo>
                      <a:pt x="0" y="864"/>
                      <a:pt x="86" y="700"/>
                      <a:pt x="68" y="559"/>
                    </a:cubicBezTo>
                    <a:cubicBezTo>
                      <a:pt x="50" y="418"/>
                      <a:pt x="18" y="179"/>
                      <a:pt x="222" y="91"/>
                    </a:cubicBezTo>
                    <a:cubicBezTo>
                      <a:pt x="426" y="3"/>
                      <a:pt x="730" y="40"/>
                      <a:pt x="1291" y="31"/>
                    </a:cubicBezTo>
                    <a:cubicBezTo>
                      <a:pt x="1853" y="21"/>
                      <a:pt x="3084" y="0"/>
                      <a:pt x="3593" y="31"/>
                    </a:cubicBezTo>
                    <a:cubicBezTo>
                      <a:pt x="4101" y="61"/>
                      <a:pt x="4217" y="91"/>
                      <a:pt x="4342" y="212"/>
                    </a:cubicBezTo>
                    <a:cubicBezTo>
                      <a:pt x="4467" y="333"/>
                      <a:pt x="4449" y="645"/>
                      <a:pt x="4342" y="756"/>
                    </a:cubicBezTo>
                    <a:cubicBezTo>
                      <a:pt x="4235" y="867"/>
                      <a:pt x="4082" y="837"/>
                      <a:pt x="3699" y="877"/>
                    </a:cubicBezTo>
                    <a:cubicBezTo>
                      <a:pt x="3316" y="917"/>
                      <a:pt x="2602" y="989"/>
                      <a:pt x="2041" y="999"/>
                    </a:cubicBezTo>
                    <a:cubicBezTo>
                      <a:pt x="1479" y="1008"/>
                      <a:pt x="650" y="1008"/>
                      <a:pt x="329" y="937"/>
                    </a:cubicBezTo>
                    <a:close/>
                  </a:path>
                </a:pathLst>
              </a:custGeom>
              <a:solidFill>
                <a:schemeClr val="bg1"/>
              </a:solidFill>
              <a:ln w="9525">
                <a:noFill/>
                <a:round/>
                <a:headEnd/>
                <a:tailEnd/>
              </a:ln>
            </p:spPr>
            <p:txBody>
              <a:bodyPr/>
              <a:lstStyle/>
              <a:p>
                <a:endParaRPr lang="pt-BR"/>
              </a:p>
            </p:txBody>
          </p:sp>
          <p:sp>
            <p:nvSpPr>
              <p:cNvPr id="21517" name="Freeform 10"/>
              <p:cNvSpPr>
                <a:spLocks/>
              </p:cNvSpPr>
              <p:nvPr/>
            </p:nvSpPr>
            <p:spPr bwMode="auto">
              <a:xfrm>
                <a:off x="260" y="3112"/>
                <a:ext cx="4400" cy="994"/>
              </a:xfrm>
              <a:custGeom>
                <a:avLst/>
                <a:gdLst>
                  <a:gd name="T0" fmla="*/ 2147445319 w 4400"/>
                  <a:gd name="T1" fmla="*/ 2147445745 h 994"/>
                  <a:gd name="T2" fmla="*/ 2147445319 w 4400"/>
                  <a:gd name="T3" fmla="*/ 2147445745 h 994"/>
                  <a:gd name="T4" fmla="*/ 2147445319 w 4400"/>
                  <a:gd name="T5" fmla="*/ 2147445745 h 994"/>
                  <a:gd name="T6" fmla="*/ 2147445319 w 4400"/>
                  <a:gd name="T7" fmla="*/ 2147445745 h 994"/>
                  <a:gd name="T8" fmla="*/ 2147445319 w 4400"/>
                  <a:gd name="T9" fmla="*/ 2147445745 h 994"/>
                  <a:gd name="T10" fmla="*/ 2147445319 w 4400"/>
                  <a:gd name="T11" fmla="*/ 2147445745 h 994"/>
                  <a:gd name="T12" fmla="*/ 2147445319 w 4400"/>
                  <a:gd name="T13" fmla="*/ 2147445745 h 994"/>
                  <a:gd name="T14" fmla="*/ 2147445319 w 4400"/>
                  <a:gd name="T15" fmla="*/ 2147445745 h 994"/>
                  <a:gd name="T16" fmla="*/ 2147445319 w 4400"/>
                  <a:gd name="T17" fmla="*/ 2147445745 h 994"/>
                  <a:gd name="T18" fmla="*/ 2147445319 w 4400"/>
                  <a:gd name="T19" fmla="*/ 2147445745 h 9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00"/>
                  <a:gd name="T31" fmla="*/ 0 h 994"/>
                  <a:gd name="T32" fmla="*/ 4400 w 4400"/>
                  <a:gd name="T33" fmla="*/ 994 h 9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00" h="994">
                    <a:moveTo>
                      <a:pt x="324" y="924"/>
                    </a:moveTo>
                    <a:cubicBezTo>
                      <a:pt x="0" y="852"/>
                      <a:pt x="86" y="691"/>
                      <a:pt x="68" y="552"/>
                    </a:cubicBezTo>
                    <a:cubicBezTo>
                      <a:pt x="50" y="413"/>
                      <a:pt x="17" y="176"/>
                      <a:pt x="218" y="89"/>
                    </a:cubicBezTo>
                    <a:cubicBezTo>
                      <a:pt x="419" y="2"/>
                      <a:pt x="719" y="39"/>
                      <a:pt x="1272" y="30"/>
                    </a:cubicBezTo>
                    <a:cubicBezTo>
                      <a:pt x="1825" y="21"/>
                      <a:pt x="3038" y="0"/>
                      <a:pt x="3539" y="30"/>
                    </a:cubicBezTo>
                    <a:cubicBezTo>
                      <a:pt x="4040" y="60"/>
                      <a:pt x="4154" y="89"/>
                      <a:pt x="4277" y="209"/>
                    </a:cubicBezTo>
                    <a:cubicBezTo>
                      <a:pt x="4400" y="329"/>
                      <a:pt x="4383" y="636"/>
                      <a:pt x="4277" y="746"/>
                    </a:cubicBezTo>
                    <a:cubicBezTo>
                      <a:pt x="4171" y="855"/>
                      <a:pt x="4021" y="826"/>
                      <a:pt x="3644" y="865"/>
                    </a:cubicBezTo>
                    <a:cubicBezTo>
                      <a:pt x="3266" y="905"/>
                      <a:pt x="2563" y="976"/>
                      <a:pt x="2010" y="985"/>
                    </a:cubicBezTo>
                    <a:cubicBezTo>
                      <a:pt x="1457" y="994"/>
                      <a:pt x="640" y="994"/>
                      <a:pt x="324" y="924"/>
                    </a:cubicBezTo>
                    <a:close/>
                  </a:path>
                </a:pathLst>
              </a:custGeom>
              <a:noFill/>
              <a:ln w="3175">
                <a:solidFill>
                  <a:srgbClr val="1EB53A"/>
                </a:solidFill>
                <a:round/>
                <a:headEnd/>
                <a:tailEnd/>
              </a:ln>
            </p:spPr>
            <p:txBody>
              <a:bodyPr anchor="ctr"/>
              <a:lstStyle/>
              <a:p>
                <a:endParaRPr lang="pt-BR"/>
              </a:p>
            </p:txBody>
          </p:sp>
          <p:sp>
            <p:nvSpPr>
              <p:cNvPr id="21518" name="CaixaDeTexto 21"/>
              <p:cNvSpPr txBox="1">
                <a:spLocks noChangeArrowheads="1"/>
              </p:cNvSpPr>
              <p:nvPr/>
            </p:nvSpPr>
            <p:spPr bwMode="auto">
              <a:xfrm>
                <a:off x="491" y="3351"/>
                <a:ext cx="3901" cy="293"/>
              </a:xfrm>
              <a:prstGeom prst="rect">
                <a:avLst/>
              </a:prstGeom>
              <a:noFill/>
              <a:ln w="9525">
                <a:noFill/>
                <a:miter lim="800000"/>
                <a:headEnd/>
                <a:tailEnd/>
              </a:ln>
            </p:spPr>
            <p:txBody>
              <a:bodyPr lIns="0" tIns="0" rIns="0" bIns="0">
                <a:spAutoFit/>
              </a:bodyPr>
              <a:lstStyle/>
              <a:p>
                <a:r>
                  <a:rPr lang="pt-BR" b="1" dirty="0" smtClean="0"/>
                  <a:t>Reassentamento Agrovila – Teotônio.</a:t>
                </a:r>
              </a:p>
            </p:txBody>
          </p:sp>
        </p:grpSp>
      </p:grpSp>
      <p:pic>
        <p:nvPicPr>
          <p:cNvPr id="21510" name="Picture 3" descr="H:\Criação\Clientes\Santo Antonio Energia\Institucional\PNG\_IV\TITULO.png"/>
          <p:cNvPicPr>
            <a:picLocks noChangeAspect="1" noChangeArrowheads="1"/>
          </p:cNvPicPr>
          <p:nvPr/>
        </p:nvPicPr>
        <p:blipFill>
          <a:blip r:embed="rId6" cstate="print"/>
          <a:srcRect/>
          <a:stretch>
            <a:fillRect/>
          </a:stretch>
        </p:blipFill>
        <p:spPr bwMode="auto">
          <a:xfrm>
            <a:off x="0" y="0"/>
            <a:ext cx="9144000" cy="904875"/>
          </a:xfrm>
          <a:prstGeom prst="rect">
            <a:avLst/>
          </a:prstGeom>
          <a:noFill/>
          <a:ln w="9525">
            <a:noFill/>
            <a:miter lim="800000"/>
            <a:headEnd/>
            <a:tailEnd/>
          </a:ln>
        </p:spPr>
      </p:pic>
      <p:sp>
        <p:nvSpPr>
          <p:cNvPr id="21513"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pic>
        <p:nvPicPr>
          <p:cNvPr id="16" name="Espaço Reservado para Conteúdo 3" descr="SHOW_ROOM_TEOTONIO_034.JPG"/>
          <p:cNvPicPr>
            <a:picLocks noChangeAspect="1"/>
          </p:cNvPicPr>
          <p:nvPr/>
        </p:nvPicPr>
        <p:blipFill>
          <a:blip r:embed="rId7" cstate="print"/>
          <a:stretch>
            <a:fillRect/>
          </a:stretch>
        </p:blipFill>
        <p:spPr>
          <a:xfrm>
            <a:off x="4721630" y="1978112"/>
            <a:ext cx="4206239" cy="3154679"/>
          </a:xfrm>
          <a:prstGeom prst="rect">
            <a:avLst/>
          </a:prstGeom>
        </p:spPr>
      </p:pic>
      <p:pic>
        <p:nvPicPr>
          <p:cNvPr id="157698" name="Picture 2" descr="C:\00_PROJETO MADEIRA\REGULARIZAÇÃO FUNDIÁRIA\reassentamentos\SHOW_ROOM_TEOTONIO_075.JPG"/>
          <p:cNvPicPr>
            <a:picLocks noChangeAspect="1" noChangeArrowheads="1"/>
          </p:cNvPicPr>
          <p:nvPr/>
        </p:nvPicPr>
        <p:blipFill>
          <a:blip r:embed="rId8" cstate="print"/>
          <a:srcRect/>
          <a:stretch>
            <a:fillRect/>
          </a:stretch>
        </p:blipFill>
        <p:spPr bwMode="auto">
          <a:xfrm>
            <a:off x="216131" y="665018"/>
            <a:ext cx="4272742" cy="3204557"/>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wipe(left)">
                                      <p:cBhvr>
                                        <p:cTn id="7" dur="500"/>
                                        <p:tgtEl>
                                          <p:spTgt spid="30003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506" name="Picture 2" descr="S38_fundo"/>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pic>
        <p:nvPicPr>
          <p:cNvPr id="300035" name="Picture 3" descr="S37_lyn_linhaverde"/>
          <p:cNvPicPr>
            <a:picLocks noChangeAspect="1" noChangeArrowheads="1"/>
          </p:cNvPicPr>
          <p:nvPr/>
        </p:nvPicPr>
        <p:blipFill>
          <a:blip r:embed="rId5" cstate="print"/>
          <a:srcRect t="31482" b="21158"/>
          <a:stretch>
            <a:fillRect/>
          </a:stretch>
        </p:blipFill>
        <p:spPr bwMode="auto">
          <a:xfrm>
            <a:off x="0" y="1454150"/>
            <a:ext cx="9144000" cy="3248025"/>
          </a:xfrm>
          <a:prstGeom prst="rect">
            <a:avLst/>
          </a:prstGeom>
          <a:noFill/>
          <a:ln w="9525">
            <a:noFill/>
            <a:miter lim="800000"/>
            <a:headEnd/>
            <a:tailEnd/>
          </a:ln>
        </p:spPr>
      </p:pic>
      <p:pic>
        <p:nvPicPr>
          <p:cNvPr id="21508"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pic>
        <p:nvPicPr>
          <p:cNvPr id="21510" name="Picture 3" descr="H:\Criação\Clientes\Santo Antonio Energia\Institucional\PNG\_IV\TITULO.png"/>
          <p:cNvPicPr>
            <a:picLocks noChangeAspect="1" noChangeArrowheads="1"/>
          </p:cNvPicPr>
          <p:nvPr/>
        </p:nvPicPr>
        <p:blipFill>
          <a:blip r:embed="rId7" cstate="print"/>
          <a:srcRect/>
          <a:stretch>
            <a:fillRect/>
          </a:stretch>
        </p:blipFill>
        <p:spPr bwMode="auto">
          <a:xfrm>
            <a:off x="0" y="0"/>
            <a:ext cx="9144000" cy="904875"/>
          </a:xfrm>
          <a:prstGeom prst="rect">
            <a:avLst/>
          </a:prstGeom>
          <a:noFill/>
          <a:ln w="9525">
            <a:noFill/>
            <a:miter lim="800000"/>
            <a:headEnd/>
            <a:tailEnd/>
          </a:ln>
        </p:spPr>
      </p:pic>
      <p:graphicFrame>
        <p:nvGraphicFramePr>
          <p:cNvPr id="155650" name="Espaço Reservado para Conteúdo 3"/>
          <p:cNvGraphicFramePr>
            <a:graphicFrameLocks noChangeAspect="1"/>
          </p:cNvGraphicFramePr>
          <p:nvPr/>
        </p:nvGraphicFramePr>
        <p:xfrm>
          <a:off x="1097280" y="260040"/>
          <a:ext cx="6633556" cy="6232200"/>
        </p:xfrm>
        <a:graphic>
          <a:graphicData uri="http://schemas.openxmlformats.org/presentationml/2006/ole">
            <p:oleObj spid="_x0000_s155650" name="Acrobat Document" r:id="rId8" imgW="7563600" imgH="10684800" progId="AcroExch.Document.7">
              <p:embed/>
            </p:oleObj>
          </a:graphicData>
        </a:graphic>
      </p:graphicFrame>
      <p:grpSp>
        <p:nvGrpSpPr>
          <p:cNvPr id="2" name="Group 5"/>
          <p:cNvGrpSpPr>
            <a:grpSpLocks/>
          </p:cNvGrpSpPr>
          <p:nvPr/>
        </p:nvGrpSpPr>
        <p:grpSpPr bwMode="auto">
          <a:xfrm>
            <a:off x="242888" y="5652644"/>
            <a:ext cx="7218362" cy="1080656"/>
            <a:chOff x="153" y="3061"/>
            <a:chExt cx="4547" cy="1145"/>
          </a:xfrm>
        </p:grpSpPr>
        <p:sp>
          <p:nvSpPr>
            <p:cNvPr id="21514" name="Freeform 11"/>
            <p:cNvSpPr>
              <a:spLocks/>
            </p:cNvSpPr>
            <p:nvPr/>
          </p:nvSpPr>
          <p:spPr bwMode="auto">
            <a:xfrm>
              <a:off x="153" y="3061"/>
              <a:ext cx="4547" cy="1145"/>
            </a:xfrm>
            <a:custGeom>
              <a:avLst/>
              <a:gdLst>
                <a:gd name="T0" fmla="*/ 2147445350 w 4547"/>
                <a:gd name="T1" fmla="*/ 2147445356 h 1145"/>
                <a:gd name="T2" fmla="*/ 2147445350 w 4547"/>
                <a:gd name="T3" fmla="*/ 2147445356 h 1145"/>
                <a:gd name="T4" fmla="*/ 2147445350 w 4547"/>
                <a:gd name="T5" fmla="*/ 2147445356 h 1145"/>
                <a:gd name="T6" fmla="*/ 2147445350 w 4547"/>
                <a:gd name="T7" fmla="*/ 2147445356 h 1145"/>
                <a:gd name="T8" fmla="*/ 2147445350 w 4547"/>
                <a:gd name="T9" fmla="*/ 2147445356 h 1145"/>
                <a:gd name="T10" fmla="*/ 2147445350 w 4547"/>
                <a:gd name="T11" fmla="*/ 2147445356 h 1145"/>
                <a:gd name="T12" fmla="*/ 2147445350 w 4547"/>
                <a:gd name="T13" fmla="*/ 2147445356 h 1145"/>
                <a:gd name="T14" fmla="*/ 2147445350 w 4547"/>
                <a:gd name="T15" fmla="*/ 2147445356 h 1145"/>
                <a:gd name="T16" fmla="*/ 2147445350 w 4547"/>
                <a:gd name="T17" fmla="*/ 2147445356 h 1145"/>
                <a:gd name="T18" fmla="*/ 2147445350 w 4547"/>
                <a:gd name="T19" fmla="*/ 2147445356 h 1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47"/>
                <a:gd name="T31" fmla="*/ 0 h 1145"/>
                <a:gd name="T32" fmla="*/ 4547 w 4547"/>
                <a:gd name="T33" fmla="*/ 1145 h 1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47" h="1145">
                  <a:moveTo>
                    <a:pt x="337" y="1065"/>
                  </a:moveTo>
                  <a:cubicBezTo>
                    <a:pt x="0" y="985"/>
                    <a:pt x="73" y="811"/>
                    <a:pt x="55" y="651"/>
                  </a:cubicBezTo>
                  <a:cubicBezTo>
                    <a:pt x="37" y="491"/>
                    <a:pt x="18" y="206"/>
                    <a:pt x="228" y="103"/>
                  </a:cubicBezTo>
                  <a:cubicBezTo>
                    <a:pt x="438" y="0"/>
                    <a:pt x="745" y="45"/>
                    <a:pt x="1317" y="35"/>
                  </a:cubicBezTo>
                  <a:cubicBezTo>
                    <a:pt x="1888" y="24"/>
                    <a:pt x="3141" y="0"/>
                    <a:pt x="3658" y="35"/>
                  </a:cubicBezTo>
                  <a:cubicBezTo>
                    <a:pt x="4175" y="70"/>
                    <a:pt x="4293" y="103"/>
                    <a:pt x="4420" y="241"/>
                  </a:cubicBezTo>
                  <a:cubicBezTo>
                    <a:pt x="4547" y="379"/>
                    <a:pt x="4529" y="733"/>
                    <a:pt x="4420" y="859"/>
                  </a:cubicBezTo>
                  <a:cubicBezTo>
                    <a:pt x="4311" y="984"/>
                    <a:pt x="4156" y="951"/>
                    <a:pt x="3766" y="997"/>
                  </a:cubicBezTo>
                  <a:cubicBezTo>
                    <a:pt x="3376" y="1042"/>
                    <a:pt x="2650" y="1124"/>
                    <a:pt x="2079" y="1134"/>
                  </a:cubicBezTo>
                  <a:cubicBezTo>
                    <a:pt x="1507" y="1145"/>
                    <a:pt x="664" y="1145"/>
                    <a:pt x="337" y="1065"/>
                  </a:cubicBezTo>
                  <a:close/>
                </a:path>
              </a:pathLst>
            </a:custGeom>
            <a:noFill/>
            <a:ln w="3175">
              <a:solidFill>
                <a:srgbClr val="E8DD11"/>
              </a:solidFill>
              <a:round/>
              <a:headEnd/>
              <a:tailEnd/>
            </a:ln>
          </p:spPr>
          <p:txBody>
            <a:bodyPr anchor="ctr"/>
            <a:lstStyle/>
            <a:p>
              <a:endParaRPr lang="pt-BR"/>
            </a:p>
          </p:txBody>
        </p:sp>
        <p:grpSp>
          <p:nvGrpSpPr>
            <p:cNvPr id="3" name="Group 7"/>
            <p:cNvGrpSpPr>
              <a:grpSpLocks/>
            </p:cNvGrpSpPr>
            <p:nvPr/>
          </p:nvGrpSpPr>
          <p:grpSpPr bwMode="auto">
            <a:xfrm>
              <a:off x="204" y="3112"/>
              <a:ext cx="4467" cy="994"/>
              <a:chOff x="204" y="3112"/>
              <a:chExt cx="4467" cy="994"/>
            </a:xfrm>
          </p:grpSpPr>
          <p:sp>
            <p:nvSpPr>
              <p:cNvPr id="21516" name="Freeform 8"/>
              <p:cNvSpPr>
                <a:spLocks/>
              </p:cNvSpPr>
              <p:nvPr/>
            </p:nvSpPr>
            <p:spPr bwMode="auto">
              <a:xfrm>
                <a:off x="204" y="3137"/>
                <a:ext cx="4467" cy="686"/>
              </a:xfrm>
              <a:custGeom>
                <a:avLst/>
                <a:gdLst>
                  <a:gd name="T0" fmla="*/ 2147445333 w 4467"/>
                  <a:gd name="T1" fmla="*/ 2147445752 h 1008"/>
                  <a:gd name="T2" fmla="*/ 2147445333 w 4467"/>
                  <a:gd name="T3" fmla="*/ 2147445752 h 1008"/>
                  <a:gd name="T4" fmla="*/ 2147445333 w 4467"/>
                  <a:gd name="T5" fmla="*/ 2147445752 h 1008"/>
                  <a:gd name="T6" fmla="*/ 2147445333 w 4467"/>
                  <a:gd name="T7" fmla="*/ 2147445752 h 1008"/>
                  <a:gd name="T8" fmla="*/ 2147445333 w 4467"/>
                  <a:gd name="T9" fmla="*/ 2147445752 h 1008"/>
                  <a:gd name="T10" fmla="*/ 2147445333 w 4467"/>
                  <a:gd name="T11" fmla="*/ 2147445752 h 1008"/>
                  <a:gd name="T12" fmla="*/ 2147445333 w 4467"/>
                  <a:gd name="T13" fmla="*/ 2147445752 h 1008"/>
                  <a:gd name="T14" fmla="*/ 2147445333 w 4467"/>
                  <a:gd name="T15" fmla="*/ 2147445752 h 1008"/>
                  <a:gd name="T16" fmla="*/ 2147445333 w 4467"/>
                  <a:gd name="T17" fmla="*/ 2147445752 h 1008"/>
                  <a:gd name="T18" fmla="*/ 2147445333 w 4467"/>
                  <a:gd name="T19" fmla="*/ 2147445752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7"/>
                  <a:gd name="T31" fmla="*/ 0 h 1008"/>
                  <a:gd name="T32" fmla="*/ 4467 w 4467"/>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7" h="1008">
                    <a:moveTo>
                      <a:pt x="329" y="937"/>
                    </a:moveTo>
                    <a:cubicBezTo>
                      <a:pt x="0" y="864"/>
                      <a:pt x="86" y="700"/>
                      <a:pt x="68" y="559"/>
                    </a:cubicBezTo>
                    <a:cubicBezTo>
                      <a:pt x="50" y="418"/>
                      <a:pt x="18" y="179"/>
                      <a:pt x="222" y="91"/>
                    </a:cubicBezTo>
                    <a:cubicBezTo>
                      <a:pt x="426" y="3"/>
                      <a:pt x="730" y="40"/>
                      <a:pt x="1291" y="31"/>
                    </a:cubicBezTo>
                    <a:cubicBezTo>
                      <a:pt x="1853" y="21"/>
                      <a:pt x="3084" y="0"/>
                      <a:pt x="3593" y="31"/>
                    </a:cubicBezTo>
                    <a:cubicBezTo>
                      <a:pt x="4101" y="61"/>
                      <a:pt x="4217" y="91"/>
                      <a:pt x="4342" y="212"/>
                    </a:cubicBezTo>
                    <a:cubicBezTo>
                      <a:pt x="4467" y="333"/>
                      <a:pt x="4449" y="645"/>
                      <a:pt x="4342" y="756"/>
                    </a:cubicBezTo>
                    <a:cubicBezTo>
                      <a:pt x="4235" y="867"/>
                      <a:pt x="4082" y="837"/>
                      <a:pt x="3699" y="877"/>
                    </a:cubicBezTo>
                    <a:cubicBezTo>
                      <a:pt x="3316" y="917"/>
                      <a:pt x="2602" y="989"/>
                      <a:pt x="2041" y="999"/>
                    </a:cubicBezTo>
                    <a:cubicBezTo>
                      <a:pt x="1479" y="1008"/>
                      <a:pt x="650" y="1008"/>
                      <a:pt x="329" y="937"/>
                    </a:cubicBezTo>
                    <a:close/>
                  </a:path>
                </a:pathLst>
              </a:custGeom>
              <a:solidFill>
                <a:schemeClr val="bg1"/>
              </a:solidFill>
              <a:ln w="9525">
                <a:noFill/>
                <a:round/>
                <a:headEnd/>
                <a:tailEnd/>
              </a:ln>
            </p:spPr>
            <p:txBody>
              <a:bodyPr/>
              <a:lstStyle/>
              <a:p>
                <a:endParaRPr lang="pt-BR"/>
              </a:p>
            </p:txBody>
          </p:sp>
          <p:sp>
            <p:nvSpPr>
              <p:cNvPr id="21517" name="Freeform 10"/>
              <p:cNvSpPr>
                <a:spLocks/>
              </p:cNvSpPr>
              <p:nvPr/>
            </p:nvSpPr>
            <p:spPr bwMode="auto">
              <a:xfrm>
                <a:off x="260" y="3112"/>
                <a:ext cx="4400" cy="994"/>
              </a:xfrm>
              <a:custGeom>
                <a:avLst/>
                <a:gdLst>
                  <a:gd name="T0" fmla="*/ 2147445319 w 4400"/>
                  <a:gd name="T1" fmla="*/ 2147445745 h 994"/>
                  <a:gd name="T2" fmla="*/ 2147445319 w 4400"/>
                  <a:gd name="T3" fmla="*/ 2147445745 h 994"/>
                  <a:gd name="T4" fmla="*/ 2147445319 w 4400"/>
                  <a:gd name="T5" fmla="*/ 2147445745 h 994"/>
                  <a:gd name="T6" fmla="*/ 2147445319 w 4400"/>
                  <a:gd name="T7" fmla="*/ 2147445745 h 994"/>
                  <a:gd name="T8" fmla="*/ 2147445319 w 4400"/>
                  <a:gd name="T9" fmla="*/ 2147445745 h 994"/>
                  <a:gd name="T10" fmla="*/ 2147445319 w 4400"/>
                  <a:gd name="T11" fmla="*/ 2147445745 h 994"/>
                  <a:gd name="T12" fmla="*/ 2147445319 w 4400"/>
                  <a:gd name="T13" fmla="*/ 2147445745 h 994"/>
                  <a:gd name="T14" fmla="*/ 2147445319 w 4400"/>
                  <a:gd name="T15" fmla="*/ 2147445745 h 994"/>
                  <a:gd name="T16" fmla="*/ 2147445319 w 4400"/>
                  <a:gd name="T17" fmla="*/ 2147445745 h 994"/>
                  <a:gd name="T18" fmla="*/ 2147445319 w 4400"/>
                  <a:gd name="T19" fmla="*/ 2147445745 h 9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00"/>
                  <a:gd name="T31" fmla="*/ 0 h 994"/>
                  <a:gd name="T32" fmla="*/ 4400 w 4400"/>
                  <a:gd name="T33" fmla="*/ 994 h 9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00" h="994">
                    <a:moveTo>
                      <a:pt x="324" y="924"/>
                    </a:moveTo>
                    <a:cubicBezTo>
                      <a:pt x="0" y="852"/>
                      <a:pt x="86" y="691"/>
                      <a:pt x="68" y="552"/>
                    </a:cubicBezTo>
                    <a:cubicBezTo>
                      <a:pt x="50" y="413"/>
                      <a:pt x="17" y="176"/>
                      <a:pt x="218" y="89"/>
                    </a:cubicBezTo>
                    <a:cubicBezTo>
                      <a:pt x="419" y="2"/>
                      <a:pt x="719" y="39"/>
                      <a:pt x="1272" y="30"/>
                    </a:cubicBezTo>
                    <a:cubicBezTo>
                      <a:pt x="1825" y="21"/>
                      <a:pt x="3038" y="0"/>
                      <a:pt x="3539" y="30"/>
                    </a:cubicBezTo>
                    <a:cubicBezTo>
                      <a:pt x="4040" y="60"/>
                      <a:pt x="4154" y="89"/>
                      <a:pt x="4277" y="209"/>
                    </a:cubicBezTo>
                    <a:cubicBezTo>
                      <a:pt x="4400" y="329"/>
                      <a:pt x="4383" y="636"/>
                      <a:pt x="4277" y="746"/>
                    </a:cubicBezTo>
                    <a:cubicBezTo>
                      <a:pt x="4171" y="855"/>
                      <a:pt x="4021" y="826"/>
                      <a:pt x="3644" y="865"/>
                    </a:cubicBezTo>
                    <a:cubicBezTo>
                      <a:pt x="3266" y="905"/>
                      <a:pt x="2563" y="976"/>
                      <a:pt x="2010" y="985"/>
                    </a:cubicBezTo>
                    <a:cubicBezTo>
                      <a:pt x="1457" y="994"/>
                      <a:pt x="640" y="994"/>
                      <a:pt x="324" y="924"/>
                    </a:cubicBezTo>
                    <a:close/>
                  </a:path>
                </a:pathLst>
              </a:custGeom>
              <a:noFill/>
              <a:ln w="3175">
                <a:solidFill>
                  <a:srgbClr val="1EB53A"/>
                </a:solidFill>
                <a:round/>
                <a:headEnd/>
                <a:tailEnd/>
              </a:ln>
            </p:spPr>
            <p:txBody>
              <a:bodyPr anchor="ctr"/>
              <a:lstStyle/>
              <a:p>
                <a:endParaRPr lang="pt-BR"/>
              </a:p>
            </p:txBody>
          </p:sp>
          <p:sp>
            <p:nvSpPr>
              <p:cNvPr id="21518" name="CaixaDeTexto 21"/>
              <p:cNvSpPr txBox="1">
                <a:spLocks noChangeArrowheads="1"/>
              </p:cNvSpPr>
              <p:nvPr/>
            </p:nvSpPr>
            <p:spPr bwMode="auto">
              <a:xfrm>
                <a:off x="491" y="3351"/>
                <a:ext cx="3901" cy="261"/>
              </a:xfrm>
              <a:prstGeom prst="rect">
                <a:avLst/>
              </a:prstGeom>
              <a:noFill/>
              <a:ln w="9525">
                <a:noFill/>
                <a:miter lim="800000"/>
                <a:headEnd/>
                <a:tailEnd/>
              </a:ln>
            </p:spPr>
            <p:txBody>
              <a:bodyPr lIns="0" tIns="0" rIns="0" bIns="0">
                <a:spAutoFit/>
              </a:bodyPr>
              <a:lstStyle/>
              <a:p>
                <a:r>
                  <a:rPr lang="pt-BR" sz="1600" dirty="0" smtClean="0"/>
                  <a:t>Reassentamento – Riacho Azul.</a:t>
                </a:r>
              </a:p>
            </p:txBody>
          </p:sp>
        </p:grpSp>
      </p:grpSp>
      <p:sp>
        <p:nvSpPr>
          <p:cNvPr id="21513" name="CaixaDeTexto 2"/>
          <p:cNvSpPr txBox="1">
            <a:spLocks noChangeArrowheads="1"/>
          </p:cNvSpPr>
          <p:nvPr/>
        </p:nvSpPr>
        <p:spPr bwMode="auto">
          <a:xfrm>
            <a:off x="53975" y="104775"/>
            <a:ext cx="9051925" cy="338138"/>
          </a:xfrm>
          <a:prstGeom prst="rect">
            <a:avLst/>
          </a:prstGeom>
          <a:noFill/>
          <a:ln w="9525">
            <a:noFill/>
            <a:miter lim="800000"/>
            <a:headEnd/>
            <a:tailEnd/>
          </a:ln>
        </p:spPr>
        <p:txBody>
          <a:bodyPr lIns="0" tIns="0" rIns="0" bIns="0">
            <a:spAutoFit/>
          </a:bodyPr>
          <a:lstStyle/>
          <a:p>
            <a:r>
              <a:rPr lang="pt-BR" sz="2200" dirty="0"/>
              <a:t>PROGRAMA DE REMANEJAMENTO DA POPULAÇÃO ATINGIDA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wipe(left)">
                                      <p:cBhvr>
                                        <p:cTn id="7" dur="500"/>
                                        <p:tgtEl>
                                          <p:spTgt spid="30003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4" descr="S67_vit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5603"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pic>
        <p:nvPicPr>
          <p:cNvPr id="25604"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20" name="Retângulo de cantos arredondados 19"/>
          <p:cNvSpPr>
            <a:spLocks noChangeArrowheads="1"/>
          </p:cNvSpPr>
          <p:nvPr/>
        </p:nvSpPr>
        <p:spPr bwMode="auto">
          <a:xfrm>
            <a:off x="517524" y="964275"/>
            <a:ext cx="7412817" cy="5153892"/>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714895" y="1030779"/>
            <a:ext cx="7099069" cy="4871258"/>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96613" name="CaixaDeTexto 5"/>
          <p:cNvSpPr txBox="1">
            <a:spLocks noChangeArrowheads="1"/>
          </p:cNvSpPr>
          <p:nvPr/>
        </p:nvSpPr>
        <p:spPr bwMode="auto">
          <a:xfrm>
            <a:off x="758825" y="1097280"/>
            <a:ext cx="6572250" cy="5632311"/>
          </a:xfrm>
          <a:prstGeom prst="rect">
            <a:avLst/>
          </a:prstGeom>
          <a:noFill/>
          <a:ln w="9525">
            <a:noFill/>
            <a:miter lim="800000"/>
            <a:headEnd/>
            <a:tailEnd/>
          </a:ln>
        </p:spPr>
        <p:txBody>
          <a:bodyPr wrap="square">
            <a:spAutoFit/>
          </a:bodyPr>
          <a:lstStyle/>
          <a:p>
            <a:pPr algn="just">
              <a:buFont typeface="Wingdings" pitchFamily="2" charset="2"/>
              <a:buChar char="Ø"/>
            </a:pPr>
            <a:r>
              <a:rPr lang="pt-BR" dirty="0" smtClean="0"/>
              <a:t>Embora o empreendimento não afete áreas indígenas, está sendo implantado um Programa de Apoio às Comunidades Indígenas </a:t>
            </a:r>
            <a:r>
              <a:rPr lang="pt-BR" dirty="0" err="1" smtClean="0"/>
              <a:t>Karitiana</a:t>
            </a:r>
            <a:r>
              <a:rPr lang="pt-BR" dirty="0" smtClean="0"/>
              <a:t> e </a:t>
            </a:r>
            <a:r>
              <a:rPr lang="pt-BR" dirty="0" err="1" smtClean="0"/>
              <a:t>Karipuna</a:t>
            </a:r>
            <a:r>
              <a:rPr lang="pt-BR" dirty="0" smtClean="0"/>
              <a:t>, situadas do entorno, visando a vigilância e proteção de suas terras.</a:t>
            </a:r>
          </a:p>
          <a:p>
            <a:pPr algn="just"/>
            <a:endParaRPr lang="pt-BR" dirty="0" smtClean="0"/>
          </a:p>
          <a:p>
            <a:pPr algn="just">
              <a:buFont typeface="Wingdings" pitchFamily="2" charset="2"/>
              <a:buChar char="Ø"/>
            </a:pPr>
            <a:r>
              <a:rPr lang="pt-BR" dirty="0" smtClean="0"/>
              <a:t>Estão sendo desenvolvidos a partir de quatro ações  principais: </a:t>
            </a:r>
          </a:p>
          <a:p>
            <a:pPr lvl="1" algn="just">
              <a:buFont typeface="Arial" pitchFamily="34" charset="0"/>
              <a:buChar char="•"/>
            </a:pPr>
            <a:r>
              <a:rPr lang="pt-BR" dirty="0" smtClean="0"/>
              <a:t>Fiscalização e proteção ambiental;</a:t>
            </a:r>
          </a:p>
          <a:p>
            <a:pPr lvl="1" algn="just">
              <a:buFont typeface="Arial" pitchFamily="34" charset="0"/>
              <a:buChar char="•"/>
            </a:pPr>
            <a:r>
              <a:rPr lang="pt-BR" dirty="0" smtClean="0"/>
              <a:t>Saúde;</a:t>
            </a:r>
          </a:p>
          <a:p>
            <a:pPr lvl="1" algn="just">
              <a:buFont typeface="Arial" pitchFamily="34" charset="0"/>
              <a:buChar char="•"/>
            </a:pPr>
            <a:r>
              <a:rPr lang="pt-BR" dirty="0" smtClean="0"/>
              <a:t>Educação e valorização cultural;</a:t>
            </a:r>
          </a:p>
          <a:p>
            <a:pPr lvl="1" algn="just">
              <a:buFont typeface="Arial" pitchFamily="34" charset="0"/>
              <a:buChar char="•"/>
            </a:pPr>
            <a:r>
              <a:rPr lang="pt-BR" dirty="0" smtClean="0"/>
              <a:t>Produção e sustentabilidade econômica.</a:t>
            </a:r>
          </a:p>
          <a:p>
            <a:pPr algn="just"/>
            <a:endParaRPr lang="pt-BR" dirty="0" smtClean="0"/>
          </a:p>
          <a:p>
            <a:pPr algn="just">
              <a:buFont typeface="Wingdings" pitchFamily="2" charset="2"/>
              <a:buChar char="Ø"/>
            </a:pPr>
            <a:r>
              <a:rPr lang="pt-BR" dirty="0" smtClean="0"/>
              <a:t>Estas quatro ações darão subsídios para levantamento de informações e planejamento das ações, </a:t>
            </a:r>
            <a:r>
              <a:rPr lang="pt-BR" u="sng" dirty="0" smtClean="0"/>
              <a:t>com base em metodologia participativa</a:t>
            </a:r>
            <a:r>
              <a:rPr lang="pt-BR" dirty="0" smtClean="0"/>
              <a:t>, que irão compor o plano definitivo, denominado Plano de Ação para Proteção das Terras Indígenas do Madeira (PATI).</a:t>
            </a: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p:txBody>
      </p:sp>
      <p:sp>
        <p:nvSpPr>
          <p:cNvPr id="25608" name="CaixaDeTexto 2"/>
          <p:cNvSpPr txBox="1">
            <a:spLocks noChangeArrowheads="1"/>
          </p:cNvSpPr>
          <p:nvPr/>
        </p:nvSpPr>
        <p:spPr bwMode="auto">
          <a:xfrm>
            <a:off x="92075" y="85725"/>
            <a:ext cx="7672012" cy="338554"/>
          </a:xfrm>
          <a:prstGeom prst="rect">
            <a:avLst/>
          </a:prstGeom>
          <a:noFill/>
          <a:ln w="9525">
            <a:noFill/>
            <a:miter lim="800000"/>
            <a:headEnd/>
            <a:tailEnd/>
          </a:ln>
        </p:spPr>
        <p:txBody>
          <a:bodyPr wrap="square" lIns="0" tIns="0" rIns="0" bIns="0">
            <a:spAutoFit/>
          </a:bodyPr>
          <a:lstStyle/>
          <a:p>
            <a:r>
              <a:rPr lang="pt-BR" sz="2200" dirty="0"/>
              <a:t>PROGRAMA DE </a:t>
            </a:r>
            <a:r>
              <a:rPr lang="pt-BR" sz="2200" dirty="0" smtClean="0"/>
              <a:t>APOIO ÀS COMUNIDADES INDÍGENAS</a:t>
            </a:r>
            <a:endParaRPr lang="pt-BR" sz="2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6613">
                                            <p:txEl>
                                              <p:pRg st="0" end="0"/>
                                            </p:txEl>
                                          </p:spTgt>
                                        </p:tgtEl>
                                        <p:attrNameLst>
                                          <p:attrName>style.visibility</p:attrName>
                                        </p:attrNameLst>
                                      </p:cBhvr>
                                      <p:to>
                                        <p:strVal val="visible"/>
                                      </p:to>
                                    </p:set>
                                    <p:animEffect transition="in" filter="fade">
                                      <p:cBhvr>
                                        <p:cTn id="14" dur="500"/>
                                        <p:tgtEl>
                                          <p:spTgt spid="196613">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96613">
                                            <p:txEl>
                                              <p:pRg st="2" end="2"/>
                                            </p:txEl>
                                          </p:spTgt>
                                        </p:tgtEl>
                                        <p:attrNameLst>
                                          <p:attrName>style.visibility</p:attrName>
                                        </p:attrNameLst>
                                      </p:cBhvr>
                                      <p:to>
                                        <p:strVal val="visible"/>
                                      </p:to>
                                    </p:set>
                                    <p:animEffect transition="in" filter="fade">
                                      <p:cBhvr>
                                        <p:cTn id="18" dur="500"/>
                                        <p:tgtEl>
                                          <p:spTgt spid="196613">
                                            <p:txEl>
                                              <p:pRg st="2" end="2"/>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96613">
                                            <p:txEl>
                                              <p:pRg st="3" end="3"/>
                                            </p:txEl>
                                          </p:spTgt>
                                        </p:tgtEl>
                                        <p:attrNameLst>
                                          <p:attrName>style.visibility</p:attrName>
                                        </p:attrNameLst>
                                      </p:cBhvr>
                                      <p:to>
                                        <p:strVal val="visible"/>
                                      </p:to>
                                    </p:set>
                                    <p:animEffect transition="in" filter="fade">
                                      <p:cBhvr>
                                        <p:cTn id="22" dur="500"/>
                                        <p:tgtEl>
                                          <p:spTgt spid="196613">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96613">
                                            <p:txEl>
                                              <p:pRg st="4" end="4"/>
                                            </p:txEl>
                                          </p:spTgt>
                                        </p:tgtEl>
                                        <p:attrNameLst>
                                          <p:attrName>style.visibility</p:attrName>
                                        </p:attrNameLst>
                                      </p:cBhvr>
                                      <p:to>
                                        <p:strVal val="visible"/>
                                      </p:to>
                                    </p:set>
                                    <p:animEffect transition="in" filter="fade">
                                      <p:cBhvr>
                                        <p:cTn id="26" dur="500"/>
                                        <p:tgtEl>
                                          <p:spTgt spid="196613">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6613">
                                            <p:txEl>
                                              <p:pRg st="5" end="5"/>
                                            </p:txEl>
                                          </p:spTgt>
                                        </p:tgtEl>
                                        <p:attrNameLst>
                                          <p:attrName>style.visibility</p:attrName>
                                        </p:attrNameLst>
                                      </p:cBhvr>
                                      <p:to>
                                        <p:strVal val="visible"/>
                                      </p:to>
                                    </p:set>
                                    <p:animEffect transition="in" filter="fade">
                                      <p:cBhvr>
                                        <p:cTn id="30" dur="500"/>
                                        <p:tgtEl>
                                          <p:spTgt spid="196613">
                                            <p:txEl>
                                              <p:pRg st="5" end="5"/>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96613">
                                            <p:txEl>
                                              <p:pRg st="6" end="6"/>
                                            </p:txEl>
                                          </p:spTgt>
                                        </p:tgtEl>
                                        <p:attrNameLst>
                                          <p:attrName>style.visibility</p:attrName>
                                        </p:attrNameLst>
                                      </p:cBhvr>
                                      <p:to>
                                        <p:strVal val="visible"/>
                                      </p:to>
                                    </p:set>
                                    <p:animEffect transition="in" filter="fade">
                                      <p:cBhvr>
                                        <p:cTn id="34" dur="500"/>
                                        <p:tgtEl>
                                          <p:spTgt spid="196613">
                                            <p:txEl>
                                              <p:pRg st="6" end="6"/>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96613">
                                            <p:txEl>
                                              <p:pRg st="8" end="8"/>
                                            </p:txEl>
                                          </p:spTgt>
                                        </p:tgtEl>
                                        <p:attrNameLst>
                                          <p:attrName>style.visibility</p:attrName>
                                        </p:attrNameLst>
                                      </p:cBhvr>
                                      <p:to>
                                        <p:strVal val="visible"/>
                                      </p:to>
                                    </p:set>
                                    <p:animEffect transition="in" filter="fade">
                                      <p:cBhvr>
                                        <p:cTn id="38" dur="500"/>
                                        <p:tgtEl>
                                          <p:spTgt spid="1966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4" descr="S67_vitu"/>
          <p:cNvPicPr>
            <a:picLocks noChangeAspect="1" noChangeArrowheads="1"/>
          </p:cNvPicPr>
          <p:nvPr/>
        </p:nvPicPr>
        <p:blipFill>
          <a:blip r:embed="rId3" cstate="print"/>
          <a:srcRect/>
          <a:stretch>
            <a:fillRect/>
          </a:stretch>
        </p:blipFill>
        <p:spPr bwMode="auto">
          <a:xfrm>
            <a:off x="0" y="16625"/>
            <a:ext cx="9144000" cy="6858000"/>
          </a:xfrm>
          <a:prstGeom prst="rect">
            <a:avLst/>
          </a:prstGeom>
          <a:noFill/>
          <a:ln w="9525">
            <a:noFill/>
            <a:miter lim="800000"/>
            <a:headEnd/>
            <a:tailEnd/>
          </a:ln>
        </p:spPr>
      </p:pic>
      <p:pic>
        <p:nvPicPr>
          <p:cNvPr id="24579"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24580"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PROGRAMA DE COMPENSAÇÃO SOCIAL</a:t>
            </a:r>
          </a:p>
        </p:txBody>
      </p:sp>
      <p:pic>
        <p:nvPicPr>
          <p:cNvPr id="24581"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20" name="Retângulo de cantos arredondados 19"/>
          <p:cNvSpPr>
            <a:spLocks noChangeArrowheads="1"/>
          </p:cNvSpPr>
          <p:nvPr/>
        </p:nvSpPr>
        <p:spPr bwMode="auto">
          <a:xfrm>
            <a:off x="199505" y="1235076"/>
            <a:ext cx="8013470" cy="3885564"/>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266007" y="1293813"/>
            <a:ext cx="7880465" cy="3627322"/>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96613" name="CaixaDeTexto 5"/>
          <p:cNvSpPr txBox="1">
            <a:spLocks noChangeArrowheads="1"/>
          </p:cNvSpPr>
          <p:nvPr/>
        </p:nvSpPr>
        <p:spPr bwMode="auto">
          <a:xfrm>
            <a:off x="349135" y="1280160"/>
            <a:ext cx="8113221" cy="4315027"/>
          </a:xfrm>
          <a:prstGeom prst="rect">
            <a:avLst/>
          </a:prstGeom>
          <a:noFill/>
          <a:ln w="9525">
            <a:noFill/>
            <a:miter lim="800000"/>
            <a:headEnd/>
            <a:tailEnd/>
          </a:ln>
        </p:spPr>
        <p:txBody>
          <a:bodyPr wrap="square">
            <a:spAutoFit/>
          </a:bodyPr>
          <a:lstStyle/>
          <a:p>
            <a:pPr>
              <a:lnSpc>
                <a:spcPct val="90000"/>
              </a:lnSpc>
              <a:spcBef>
                <a:spcPct val="20000"/>
              </a:spcBef>
              <a:tabLst>
                <a:tab pos="84138" algn="l"/>
                <a:tab pos="2962275" algn="l"/>
                <a:tab pos="3048000" algn="l"/>
              </a:tabLst>
              <a:defRPr/>
            </a:pPr>
            <a:r>
              <a:rPr lang="pt-BR" sz="2000" b="1" spc="100" dirty="0">
                <a:solidFill>
                  <a:srgbClr val="00709E"/>
                </a:solidFill>
              </a:rPr>
              <a:t>METODOLOGIA</a:t>
            </a:r>
          </a:p>
          <a:p>
            <a:pPr>
              <a:lnSpc>
                <a:spcPct val="90000"/>
              </a:lnSpc>
              <a:spcBef>
                <a:spcPct val="20000"/>
              </a:spcBef>
              <a:tabLst>
                <a:tab pos="84138" algn="l"/>
                <a:tab pos="2962275" algn="l"/>
                <a:tab pos="3048000" algn="l"/>
              </a:tabLst>
              <a:defRPr/>
            </a:pPr>
            <a:endParaRPr lang="pt-BR" sz="2000" spc="100" dirty="0">
              <a:solidFill>
                <a:srgbClr val="00709E"/>
              </a:solidFill>
            </a:endParaRPr>
          </a:p>
          <a:p>
            <a:pPr>
              <a:lnSpc>
                <a:spcPct val="90000"/>
              </a:lnSpc>
              <a:spcBef>
                <a:spcPct val="20000"/>
              </a:spcBef>
              <a:tabLst>
                <a:tab pos="84138" algn="l"/>
                <a:tab pos="2962275" algn="l"/>
                <a:tab pos="3048000" algn="l"/>
              </a:tabLst>
              <a:defRPr/>
            </a:pPr>
            <a:r>
              <a:rPr lang="pt-BR" sz="2000" spc="100" dirty="0">
                <a:solidFill>
                  <a:srgbClr val="00709E"/>
                </a:solidFill>
              </a:rPr>
              <a:t>Firmar convênios com PMPV e Governo do Estado</a:t>
            </a:r>
            <a:r>
              <a:rPr lang="pt-BR" sz="2000" spc="100" dirty="0">
                <a:solidFill>
                  <a:srgbClr val="60605B"/>
                </a:solidFill>
              </a:rPr>
              <a:t> </a:t>
            </a:r>
            <a:r>
              <a:rPr lang="pt-BR" sz="2000" spc="100" dirty="0"/>
              <a:t>para definição da aplicação de recursos em áreas prioritárias, consubstanciada na realização de obras e/ou serviços</a:t>
            </a:r>
            <a:r>
              <a:rPr lang="pt-BR" sz="2000" spc="100" dirty="0" smtClean="0"/>
              <a:t>.</a:t>
            </a:r>
          </a:p>
          <a:p>
            <a:pPr>
              <a:lnSpc>
                <a:spcPct val="90000"/>
              </a:lnSpc>
              <a:spcBef>
                <a:spcPct val="20000"/>
              </a:spcBef>
              <a:tabLst>
                <a:tab pos="84138" algn="l"/>
                <a:tab pos="2962275" algn="l"/>
                <a:tab pos="3048000" algn="l"/>
              </a:tabLst>
              <a:defRPr/>
            </a:pPr>
            <a:endParaRPr lang="pt-BR" sz="2000" spc="100" dirty="0" smtClean="0"/>
          </a:p>
          <a:p>
            <a:pPr>
              <a:lnSpc>
                <a:spcPct val="90000"/>
              </a:lnSpc>
              <a:spcBef>
                <a:spcPct val="20000"/>
              </a:spcBef>
              <a:tabLst>
                <a:tab pos="84138" algn="l"/>
                <a:tab pos="2962275" algn="l"/>
                <a:tab pos="3048000" algn="l"/>
              </a:tabLst>
              <a:defRPr/>
            </a:pPr>
            <a:r>
              <a:rPr lang="pt-BR" sz="2000" spc="100" dirty="0" smtClean="0">
                <a:solidFill>
                  <a:srgbClr val="0070C0"/>
                </a:solidFill>
              </a:rPr>
              <a:t>Contratação direta pela Santo Antônio Energia </a:t>
            </a:r>
            <a:r>
              <a:rPr lang="pt-BR" sz="2000" spc="100" dirty="0" smtClean="0"/>
              <a:t>de ações de compensação social propostas no Projeto Básico Ambiental.</a:t>
            </a:r>
          </a:p>
          <a:p>
            <a:pPr>
              <a:lnSpc>
                <a:spcPct val="90000"/>
              </a:lnSpc>
              <a:spcBef>
                <a:spcPct val="20000"/>
              </a:spcBef>
              <a:tabLst>
                <a:tab pos="84138" algn="l"/>
                <a:tab pos="2962275" algn="l"/>
                <a:tab pos="3048000" algn="l"/>
              </a:tabLst>
              <a:defRPr/>
            </a:pPr>
            <a:endParaRPr lang="pt-BR" sz="2000" spc="100" dirty="0" smtClean="0"/>
          </a:p>
          <a:p>
            <a:pPr>
              <a:lnSpc>
                <a:spcPct val="90000"/>
              </a:lnSpc>
              <a:spcBef>
                <a:spcPct val="20000"/>
              </a:spcBef>
              <a:buFont typeface="Arial" pitchFamily="34" charset="0"/>
              <a:buChar char="•"/>
              <a:tabLst>
                <a:tab pos="84138" algn="l"/>
                <a:tab pos="2962275" algn="l"/>
                <a:tab pos="3048000" algn="l"/>
              </a:tabLst>
              <a:defRPr/>
            </a:pPr>
            <a:r>
              <a:rPr lang="pt-BR" sz="2000" spc="100" dirty="0" smtClean="0"/>
              <a:t> </a:t>
            </a:r>
            <a:r>
              <a:rPr lang="pt-BR" sz="2400" b="1" spc="100" dirty="0" smtClean="0"/>
              <a:t>Mais de 200 milhões de reais em investimentos</a:t>
            </a:r>
          </a:p>
          <a:p>
            <a:pPr>
              <a:lnSpc>
                <a:spcPct val="90000"/>
              </a:lnSpc>
              <a:spcBef>
                <a:spcPct val="20000"/>
              </a:spcBef>
              <a:buFont typeface="Arial" pitchFamily="34" charset="0"/>
              <a:buChar char="•"/>
              <a:tabLst>
                <a:tab pos="84138" algn="l"/>
                <a:tab pos="2962275" algn="l"/>
                <a:tab pos="3048000" algn="l"/>
              </a:tabLst>
              <a:defRPr/>
            </a:pPr>
            <a:endParaRPr lang="pt-BR" sz="2000" spc="100" dirty="0" smtClean="0"/>
          </a:p>
          <a:p>
            <a:pPr>
              <a:lnSpc>
                <a:spcPct val="90000"/>
              </a:lnSpc>
              <a:spcBef>
                <a:spcPct val="20000"/>
              </a:spcBef>
              <a:buFont typeface="Arial" pitchFamily="34" charset="0"/>
              <a:buChar char="•"/>
              <a:tabLst>
                <a:tab pos="84138" algn="l"/>
                <a:tab pos="2962275" algn="l"/>
                <a:tab pos="3048000" algn="l"/>
              </a:tabLst>
              <a:defRPr/>
            </a:pPr>
            <a:endParaRPr lang="pt-BR" sz="2000" spc="100" dirty="0" smtClean="0"/>
          </a:p>
          <a:p>
            <a:pPr>
              <a:lnSpc>
                <a:spcPct val="90000"/>
              </a:lnSpc>
              <a:spcBef>
                <a:spcPct val="20000"/>
              </a:spcBef>
              <a:buFont typeface="Arial" pitchFamily="34" charset="0"/>
              <a:buChar char="•"/>
              <a:tabLst>
                <a:tab pos="84138" algn="l"/>
                <a:tab pos="2962275" algn="l"/>
                <a:tab pos="3048000" algn="l"/>
              </a:tabLst>
              <a:defRPr/>
            </a:pPr>
            <a:endParaRPr lang="pt-BR" sz="20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96613">
                                            <p:txEl>
                                              <p:pRg st="2" end="2"/>
                                            </p:txEl>
                                          </p:spTgt>
                                        </p:tgtEl>
                                        <p:attrNameLst>
                                          <p:attrName>style.visibility</p:attrName>
                                        </p:attrNameLst>
                                      </p:cBhvr>
                                      <p:to>
                                        <p:strVal val="visible"/>
                                      </p:to>
                                    </p:set>
                                    <p:animEffect transition="in" filter="fade">
                                      <p:cBhvr>
                                        <p:cTn id="13" dur="500"/>
                                        <p:tgtEl>
                                          <p:spTgt spid="19661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6613">
                                            <p:txEl>
                                              <p:pRg st="4" end="4"/>
                                            </p:txEl>
                                          </p:spTgt>
                                        </p:tgtEl>
                                        <p:attrNameLst>
                                          <p:attrName>style.visibility</p:attrName>
                                        </p:attrNameLst>
                                      </p:cBhvr>
                                      <p:to>
                                        <p:strVal val="visible"/>
                                      </p:to>
                                    </p:set>
                                    <p:animEffect transition="in" filter="fade">
                                      <p:cBhvr>
                                        <p:cTn id="16" dur="500"/>
                                        <p:tgtEl>
                                          <p:spTgt spid="19661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6613">
                                            <p:txEl>
                                              <p:pRg st="6" end="6"/>
                                            </p:txEl>
                                          </p:spTgt>
                                        </p:tgtEl>
                                        <p:attrNameLst>
                                          <p:attrName>style.visibility</p:attrName>
                                        </p:attrNameLst>
                                      </p:cBhvr>
                                      <p:to>
                                        <p:strVal val="visible"/>
                                      </p:to>
                                    </p:set>
                                    <p:animEffect transition="in" filter="fade">
                                      <p:cBhvr>
                                        <p:cTn id="19" dur="500"/>
                                        <p:tgtEl>
                                          <p:spTgt spid="19661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6613">
                                            <p:txEl>
                                              <p:pRg st="0" end="0"/>
                                            </p:txEl>
                                          </p:spTgt>
                                        </p:tgtEl>
                                        <p:attrNameLst>
                                          <p:attrName>style.visibility</p:attrName>
                                        </p:attrNameLst>
                                      </p:cBhvr>
                                      <p:to>
                                        <p:strVal val="visible"/>
                                      </p:to>
                                    </p:set>
                                    <p:animEffect transition="in" filter="fade">
                                      <p:cBhvr>
                                        <p:cTn id="22" dur="500"/>
                                        <p:tgtEl>
                                          <p:spTgt spid="1966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4" descr="S67_vit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5603"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pic>
        <p:nvPicPr>
          <p:cNvPr id="25604"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20" name="Retângulo de cantos arredondados 19"/>
          <p:cNvSpPr>
            <a:spLocks noChangeArrowheads="1"/>
          </p:cNvSpPr>
          <p:nvPr/>
        </p:nvSpPr>
        <p:spPr bwMode="auto">
          <a:xfrm>
            <a:off x="517525" y="1093788"/>
            <a:ext cx="7061200" cy="4824412"/>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714896" y="1166813"/>
            <a:ext cx="6666806" cy="4635471"/>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96613" name="CaixaDeTexto 5"/>
          <p:cNvSpPr txBox="1">
            <a:spLocks noChangeArrowheads="1"/>
          </p:cNvSpPr>
          <p:nvPr/>
        </p:nvSpPr>
        <p:spPr bwMode="auto">
          <a:xfrm>
            <a:off x="758825" y="1498600"/>
            <a:ext cx="6572250" cy="3831818"/>
          </a:xfrm>
          <a:prstGeom prst="rect">
            <a:avLst/>
          </a:prstGeom>
          <a:noFill/>
          <a:ln w="9525">
            <a:noFill/>
            <a:miter lim="800000"/>
            <a:headEnd/>
            <a:tailEnd/>
          </a:ln>
        </p:spPr>
        <p:txBody>
          <a:bodyPr>
            <a:spAutoFit/>
          </a:bodyPr>
          <a:lstStyle/>
          <a:p>
            <a:pPr>
              <a:spcBef>
                <a:spcPct val="50000"/>
              </a:spcBef>
              <a:tabLst>
                <a:tab pos="84138" algn="l"/>
              </a:tabLst>
              <a:defRPr/>
            </a:pPr>
            <a:r>
              <a:rPr lang="pt-BR" b="1" spc="100" dirty="0">
                <a:solidFill>
                  <a:srgbClr val="00709E"/>
                </a:solidFill>
              </a:rPr>
              <a:t>AÇÕES JUNTO AO GOVERNO DO </a:t>
            </a:r>
            <a:r>
              <a:rPr lang="pt-BR" b="1" spc="100" dirty="0" smtClean="0">
                <a:solidFill>
                  <a:srgbClr val="00709E"/>
                </a:solidFill>
              </a:rPr>
              <a:t>ESTADO </a:t>
            </a:r>
          </a:p>
          <a:p>
            <a:pPr>
              <a:spcBef>
                <a:spcPct val="50000"/>
              </a:spcBef>
              <a:tabLst>
                <a:tab pos="84138" algn="l"/>
              </a:tabLst>
              <a:defRPr/>
            </a:pPr>
            <a:r>
              <a:rPr lang="pt-BR" b="1" spc="100" dirty="0" smtClean="0">
                <a:solidFill>
                  <a:srgbClr val="00709E"/>
                </a:solidFill>
              </a:rPr>
              <a:t>Investimento Global de75,2 milhões para:</a:t>
            </a: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r>
              <a:rPr lang="pt-BR" b="1" spc="100" dirty="0" smtClean="0">
                <a:solidFill>
                  <a:srgbClr val="00709E"/>
                </a:solidFill>
              </a:rPr>
              <a:t>Saúde pública: </a:t>
            </a:r>
            <a:r>
              <a:rPr lang="pt-BR" spc="100" dirty="0" smtClean="0"/>
              <a:t>61,7 milhões para hospitais em Porto Velho e Cacoal (interior  do estado)</a:t>
            </a:r>
          </a:p>
          <a:p>
            <a:pPr>
              <a:spcBef>
                <a:spcPct val="50000"/>
              </a:spcBef>
              <a:tabLst>
                <a:tab pos="84138" algn="l"/>
              </a:tabLst>
              <a:defRPr/>
            </a:pPr>
            <a:r>
              <a:rPr lang="pt-BR" b="1" spc="100" dirty="0" smtClean="0">
                <a:solidFill>
                  <a:srgbClr val="00709E"/>
                </a:solidFill>
              </a:rPr>
              <a:t>Segurança </a:t>
            </a:r>
            <a:r>
              <a:rPr lang="pt-BR" b="1" spc="100" dirty="0" smtClean="0">
                <a:solidFill>
                  <a:srgbClr val="0070C0"/>
                </a:solidFill>
              </a:rPr>
              <a:t>pública:</a:t>
            </a:r>
            <a:r>
              <a:rPr lang="pt-BR" spc="100" dirty="0" smtClean="0"/>
              <a:t>11,0 milhões para Secretaria de Segurança Pública, Corpo de Bombeiros e Policia Florestal</a:t>
            </a:r>
            <a:endParaRPr lang="pt-BR" b="1" spc="100" dirty="0">
              <a:solidFill>
                <a:srgbClr val="00709E"/>
              </a:solidFill>
            </a:endParaRPr>
          </a:p>
          <a:p>
            <a:pPr>
              <a:spcBef>
                <a:spcPct val="50000"/>
              </a:spcBef>
              <a:tabLst>
                <a:tab pos="84138" algn="l"/>
              </a:tabLst>
              <a:defRPr/>
            </a:pPr>
            <a:r>
              <a:rPr lang="pt-BR" b="1" spc="100" dirty="0">
                <a:solidFill>
                  <a:srgbClr val="00709E"/>
                </a:solidFill>
              </a:rPr>
              <a:t>Planejamento Regional/Setorial </a:t>
            </a:r>
            <a:r>
              <a:rPr lang="pt-BR" spc="100" dirty="0" smtClean="0">
                <a:solidFill>
                  <a:srgbClr val="00709E"/>
                </a:solidFill>
              </a:rPr>
              <a:t>:</a:t>
            </a:r>
            <a:r>
              <a:rPr lang="pt-BR" spc="100" dirty="0" smtClean="0"/>
              <a:t>R</a:t>
            </a:r>
            <a:r>
              <a:rPr lang="pt-BR" spc="100" dirty="0"/>
              <a:t>$ 2,5 milhões para contratação de consultoria especializada para planejamento em desenvolvimento </a:t>
            </a:r>
            <a:r>
              <a:rPr lang="pt-BR" spc="100" dirty="0" smtClean="0"/>
              <a:t>regional</a:t>
            </a:r>
            <a:endParaRPr lang="pt-BR" spc="100" dirty="0"/>
          </a:p>
        </p:txBody>
      </p:sp>
      <p:sp>
        <p:nvSpPr>
          <p:cNvPr id="25608"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PROGRAMA DE COMPENSAÇÃO SOCIAL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6613">
                                            <p:txEl>
                                              <p:pRg st="0" end="0"/>
                                            </p:txEl>
                                          </p:spTgt>
                                        </p:tgtEl>
                                        <p:attrNameLst>
                                          <p:attrName>style.visibility</p:attrName>
                                        </p:attrNameLst>
                                      </p:cBhvr>
                                      <p:to>
                                        <p:strVal val="visible"/>
                                      </p:to>
                                    </p:set>
                                    <p:animEffect transition="in" filter="fade">
                                      <p:cBhvr>
                                        <p:cTn id="14" dur="500"/>
                                        <p:tgtEl>
                                          <p:spTgt spid="196613">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96613">
                                            <p:txEl>
                                              <p:pRg st="1" end="1"/>
                                            </p:txEl>
                                          </p:spTgt>
                                        </p:tgtEl>
                                        <p:attrNameLst>
                                          <p:attrName>style.visibility</p:attrName>
                                        </p:attrNameLst>
                                      </p:cBhvr>
                                      <p:to>
                                        <p:strVal val="visible"/>
                                      </p:to>
                                    </p:set>
                                    <p:animEffect transition="in" filter="fade">
                                      <p:cBhvr>
                                        <p:cTn id="18" dur="500"/>
                                        <p:tgtEl>
                                          <p:spTgt spid="196613">
                                            <p:txEl>
                                              <p:pRg st="1" end="1"/>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96613">
                                            <p:txEl>
                                              <p:pRg st="3" end="3"/>
                                            </p:txEl>
                                          </p:spTgt>
                                        </p:tgtEl>
                                        <p:attrNameLst>
                                          <p:attrName>style.visibility</p:attrName>
                                        </p:attrNameLst>
                                      </p:cBhvr>
                                      <p:to>
                                        <p:strVal val="visible"/>
                                      </p:to>
                                    </p:set>
                                    <p:animEffect transition="in" filter="fade">
                                      <p:cBhvr>
                                        <p:cTn id="22" dur="500"/>
                                        <p:tgtEl>
                                          <p:spTgt spid="196613">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96613">
                                            <p:txEl>
                                              <p:pRg st="4" end="4"/>
                                            </p:txEl>
                                          </p:spTgt>
                                        </p:tgtEl>
                                        <p:attrNameLst>
                                          <p:attrName>style.visibility</p:attrName>
                                        </p:attrNameLst>
                                      </p:cBhvr>
                                      <p:to>
                                        <p:strVal val="visible"/>
                                      </p:to>
                                    </p:set>
                                    <p:animEffect transition="in" filter="fade">
                                      <p:cBhvr>
                                        <p:cTn id="26" dur="500"/>
                                        <p:tgtEl>
                                          <p:spTgt spid="196613">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6613">
                                            <p:txEl>
                                              <p:pRg st="5" end="5"/>
                                            </p:txEl>
                                          </p:spTgt>
                                        </p:tgtEl>
                                        <p:attrNameLst>
                                          <p:attrName>style.visibility</p:attrName>
                                        </p:attrNameLst>
                                      </p:cBhvr>
                                      <p:to>
                                        <p:strVal val="visible"/>
                                      </p:to>
                                    </p:set>
                                    <p:animEffect transition="in" filter="fade">
                                      <p:cBhvr>
                                        <p:cTn id="30" dur="500"/>
                                        <p:tgtEl>
                                          <p:spTgt spid="1966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806449" y="1080656"/>
            <a:ext cx="8005041" cy="3724100"/>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931025" y="1214439"/>
            <a:ext cx="7708150" cy="3424063"/>
          </a:xfrm>
          <a:prstGeom prst="roundRect">
            <a:avLst>
              <a:gd name="adj" fmla="val 2264"/>
            </a:avLst>
          </a:prstGeom>
          <a:solidFill>
            <a:schemeClr val="bg1"/>
          </a:solidFill>
          <a:ln w="3175" algn="ctr">
            <a:solidFill>
              <a:srgbClr val="1EB53A"/>
            </a:solidFill>
            <a:round/>
            <a:headEnd/>
            <a:tailEnd/>
          </a:ln>
        </p:spPr>
        <p:txBody>
          <a:bodyPr anchor="ctr"/>
          <a:lstStyle/>
          <a:p>
            <a:pPr>
              <a:spcBef>
                <a:spcPct val="50000"/>
              </a:spcBef>
              <a:tabLst>
                <a:tab pos="84138" algn="l"/>
              </a:tabLst>
              <a:defRPr/>
            </a:pPr>
            <a:r>
              <a:rPr lang="pt-BR" sz="1600" b="1" spc="100" dirty="0" smtClean="0">
                <a:solidFill>
                  <a:srgbClr val="00709E"/>
                </a:solidFill>
              </a:rPr>
              <a:t>AÇÕES JUNTO A PREFEITURA MUNICIPAL </a:t>
            </a:r>
          </a:p>
          <a:p>
            <a:pPr>
              <a:spcBef>
                <a:spcPct val="50000"/>
              </a:spcBef>
              <a:tabLst>
                <a:tab pos="84138" algn="l"/>
              </a:tabLst>
              <a:defRPr/>
            </a:pPr>
            <a:r>
              <a:rPr lang="pt-BR" sz="1600" b="1" spc="100" dirty="0" smtClean="0">
                <a:solidFill>
                  <a:srgbClr val="00709E"/>
                </a:solidFill>
              </a:rPr>
              <a:t>Investimento Global de R$ 65,3 milhões para:</a:t>
            </a:r>
          </a:p>
          <a:p>
            <a:pPr>
              <a:spcBef>
                <a:spcPct val="50000"/>
              </a:spcBef>
              <a:tabLst>
                <a:tab pos="84138" algn="l"/>
              </a:tabLst>
              <a:defRPr/>
            </a:pPr>
            <a:endParaRPr lang="pt-BR" sz="1600" b="1" spc="100" dirty="0" smtClean="0">
              <a:solidFill>
                <a:srgbClr val="00709E"/>
              </a:solidFill>
            </a:endParaRPr>
          </a:p>
          <a:p>
            <a:pPr>
              <a:spcBef>
                <a:spcPct val="50000"/>
              </a:spcBef>
              <a:tabLst>
                <a:tab pos="84138" algn="l"/>
              </a:tabLst>
              <a:defRPr/>
            </a:pPr>
            <a:r>
              <a:rPr lang="pt-BR" sz="1600" b="1" spc="100" dirty="0" smtClean="0">
                <a:solidFill>
                  <a:srgbClr val="00709E"/>
                </a:solidFill>
              </a:rPr>
              <a:t>Educação: </a:t>
            </a:r>
            <a:r>
              <a:rPr lang="pt-BR" sz="1600" spc="100" dirty="0" smtClean="0"/>
              <a:t>construção, reforma, ampliações, aquisição de equipamentos, envolvendo 60 novas salas de aula, investimento de R$12,6 milhões</a:t>
            </a:r>
            <a:endParaRPr lang="pt-BR" sz="1600" b="1" spc="100" dirty="0" smtClean="0">
              <a:solidFill>
                <a:srgbClr val="00709E"/>
              </a:solidFill>
            </a:endParaRPr>
          </a:p>
          <a:p>
            <a:pPr>
              <a:spcBef>
                <a:spcPct val="50000"/>
              </a:spcBef>
              <a:tabLst>
                <a:tab pos="84138" algn="l"/>
              </a:tabLst>
              <a:defRPr/>
            </a:pPr>
            <a:r>
              <a:rPr lang="pt-BR" sz="1600" b="1" spc="100" dirty="0" smtClean="0">
                <a:solidFill>
                  <a:srgbClr val="00709E"/>
                </a:solidFill>
              </a:rPr>
              <a:t>Saúde: </a:t>
            </a:r>
            <a:r>
              <a:rPr lang="pt-BR" sz="1600" spc="100" dirty="0" smtClean="0"/>
              <a:t>construção, reforma, ampliações, aquisição de equipamentos, envolvendo 26 unidades de saúde, investimento de R$8,4 milhões</a:t>
            </a:r>
          </a:p>
          <a:p>
            <a:pPr>
              <a:spcBef>
                <a:spcPct val="50000"/>
              </a:spcBef>
              <a:tabLst>
                <a:tab pos="84138" algn="l"/>
              </a:tabLst>
              <a:defRPr/>
            </a:pPr>
            <a:r>
              <a:rPr lang="pt-BR" sz="1600" b="1" spc="100" dirty="0" smtClean="0">
                <a:solidFill>
                  <a:srgbClr val="0070C0"/>
                </a:solidFill>
              </a:rPr>
              <a:t>Saúde: </a:t>
            </a:r>
            <a:r>
              <a:rPr lang="pt-BR" sz="1600" spc="100" dirty="0" smtClean="0"/>
              <a:t>investimento de R$ 22,4milhões em ações diretas de controle da malária e vigilância epidemiológica.</a:t>
            </a: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5" y="85725"/>
            <a:ext cx="7194550" cy="304800"/>
          </a:xfrm>
          <a:prstGeom prst="rect">
            <a:avLst/>
          </a:prstGeom>
          <a:noFill/>
          <a:ln w="9525">
            <a:noFill/>
            <a:miter lim="800000"/>
            <a:headEnd/>
            <a:tailEnd/>
          </a:ln>
        </p:spPr>
        <p:txBody>
          <a:bodyPr lIns="0" tIns="0" rIns="0" bIns="0">
            <a:spAutoFit/>
          </a:bodyPr>
          <a:lstStyle/>
          <a:p>
            <a:pPr>
              <a:lnSpc>
                <a:spcPct val="90000"/>
              </a:lnSpc>
            </a:pPr>
            <a:r>
              <a:rPr lang="pt-BR" sz="2200"/>
              <a:t>PROGRAMA DE COMPENSAÇÃO AMBIENTAL</a:t>
            </a:r>
          </a:p>
        </p:txBody>
      </p:sp>
      <p:sp>
        <p:nvSpPr>
          <p:cNvPr id="30729" name="CaixaDeTexto 4"/>
          <p:cNvSpPr txBox="1">
            <a:spLocks noChangeArrowheads="1"/>
          </p:cNvSpPr>
          <p:nvPr/>
        </p:nvSpPr>
        <p:spPr bwMode="auto">
          <a:xfrm>
            <a:off x="933450" y="2271713"/>
            <a:ext cx="7500938" cy="923330"/>
          </a:xfrm>
          <a:prstGeom prst="rect">
            <a:avLst/>
          </a:prstGeom>
          <a:noFill/>
          <a:ln w="9525">
            <a:noFill/>
            <a:miter lim="800000"/>
            <a:headEnd/>
            <a:tailEnd/>
          </a:ln>
        </p:spPr>
        <p:txBody>
          <a:bodyPr>
            <a:spAutoFit/>
          </a:bodyPr>
          <a:lstStyle/>
          <a:p>
            <a:r>
              <a:rPr lang="pt-BR" dirty="0" smtClean="0">
                <a:solidFill>
                  <a:schemeClr val="tx2"/>
                </a:solidFill>
              </a:rPr>
              <a:t>.</a:t>
            </a:r>
            <a:endParaRPr lang="pt-BR" dirty="0">
              <a:solidFill>
                <a:schemeClr val="tx2"/>
              </a:solidFill>
            </a:endParaRPr>
          </a:p>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4" descr="S67_vit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5603"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pic>
        <p:nvPicPr>
          <p:cNvPr id="25604"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20" name="Retângulo de cantos arredondados 19"/>
          <p:cNvSpPr>
            <a:spLocks noChangeArrowheads="1"/>
          </p:cNvSpPr>
          <p:nvPr/>
        </p:nvSpPr>
        <p:spPr bwMode="auto">
          <a:xfrm>
            <a:off x="367895" y="2078182"/>
            <a:ext cx="7163435" cy="385710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498764" y="2294313"/>
            <a:ext cx="6932814" cy="3507971"/>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196613" name="CaixaDeTexto 5"/>
          <p:cNvSpPr txBox="1">
            <a:spLocks noChangeArrowheads="1"/>
          </p:cNvSpPr>
          <p:nvPr/>
        </p:nvSpPr>
        <p:spPr bwMode="auto">
          <a:xfrm>
            <a:off x="509443" y="-1111597"/>
            <a:ext cx="6572250" cy="7848302"/>
          </a:xfrm>
          <a:prstGeom prst="rect">
            <a:avLst/>
          </a:prstGeom>
          <a:noFill/>
          <a:ln w="9525">
            <a:noFill/>
            <a:miter lim="800000"/>
            <a:headEnd/>
            <a:tailEnd/>
          </a:ln>
        </p:spPr>
        <p:txBody>
          <a:bodyPr>
            <a:spAutoFit/>
          </a:bodyPr>
          <a:lstStyle/>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r>
              <a:rPr lang="pt-BR" b="1" spc="100" dirty="0" smtClean="0">
                <a:solidFill>
                  <a:srgbClr val="00709E"/>
                </a:solidFill>
              </a:rPr>
              <a:t>Saneamento:</a:t>
            </a:r>
            <a:r>
              <a:rPr lang="pt-BR" spc="100" dirty="0" smtClean="0"/>
              <a:t>implantação do aterro sanitário de Porto Velho e recuperação de áreas de risco , investimento de R$10,9 milhões</a:t>
            </a:r>
          </a:p>
          <a:p>
            <a:pPr>
              <a:spcBef>
                <a:spcPct val="50000"/>
              </a:spcBef>
              <a:tabLst>
                <a:tab pos="84138" algn="l"/>
              </a:tabLst>
              <a:defRPr/>
            </a:pPr>
            <a:r>
              <a:rPr lang="pt-BR" b="1" spc="100" dirty="0" smtClean="0">
                <a:solidFill>
                  <a:srgbClr val="00709E"/>
                </a:solidFill>
              </a:rPr>
              <a:t>Serviços e consultoria: </a:t>
            </a:r>
            <a:r>
              <a:rPr lang="pt-BR" spc="100" dirty="0" smtClean="0"/>
              <a:t>contratação do Plano Diretor e Plano Viário de Porto Velho, programas de qualificação de mão de obra, investimento de R$ 9,4milhões</a:t>
            </a:r>
          </a:p>
          <a:p>
            <a:pPr>
              <a:spcBef>
                <a:spcPct val="50000"/>
              </a:spcBef>
              <a:tabLst>
                <a:tab pos="84138" algn="l"/>
              </a:tabLst>
              <a:defRPr/>
            </a:pPr>
            <a:r>
              <a:rPr lang="pt-BR" b="1" spc="100" dirty="0" smtClean="0">
                <a:solidFill>
                  <a:srgbClr val="00709E"/>
                </a:solidFill>
              </a:rPr>
              <a:t>Cultura: </a:t>
            </a:r>
            <a:r>
              <a:rPr lang="pt-BR" spc="100" dirty="0" smtClean="0"/>
              <a:t>investimento de 1,6 milhões na recuperação de edificação da Estrada de Ferro Madeira Mamoré</a:t>
            </a:r>
          </a:p>
          <a:p>
            <a:pPr>
              <a:spcBef>
                <a:spcPct val="50000"/>
              </a:spcBef>
              <a:tabLst>
                <a:tab pos="84138" algn="l"/>
              </a:tabLst>
              <a:defRPr/>
            </a:pPr>
            <a:endParaRPr lang="pt-BR" b="1" spc="100" dirty="0" smtClean="0">
              <a:solidFill>
                <a:srgbClr val="00709E"/>
              </a:solidFill>
            </a:endParaRPr>
          </a:p>
          <a:p>
            <a:pPr>
              <a:spcBef>
                <a:spcPct val="50000"/>
              </a:spcBef>
              <a:tabLst>
                <a:tab pos="84138" algn="l"/>
              </a:tabLst>
              <a:defRPr/>
            </a:pPr>
            <a:endParaRPr lang="pt-BR" b="1" spc="100" dirty="0">
              <a:solidFill>
                <a:srgbClr val="00709E"/>
              </a:solidFill>
            </a:endParaRPr>
          </a:p>
          <a:p>
            <a:pPr>
              <a:spcBef>
                <a:spcPct val="50000"/>
              </a:spcBef>
              <a:tabLst>
                <a:tab pos="84138" algn="l"/>
              </a:tabLst>
              <a:defRPr/>
            </a:pPr>
            <a:r>
              <a:rPr lang="pt-BR" spc="100" dirty="0">
                <a:solidFill>
                  <a:srgbClr val="60605B"/>
                </a:solidFill>
              </a:rPr>
              <a:t/>
            </a:r>
            <a:br>
              <a:rPr lang="pt-BR" spc="100" dirty="0">
                <a:solidFill>
                  <a:srgbClr val="60605B"/>
                </a:solidFill>
              </a:rPr>
            </a:br>
            <a:r>
              <a:rPr lang="pt-BR" spc="100" dirty="0" smtClean="0"/>
              <a:t>.</a:t>
            </a:r>
            <a:endParaRPr lang="pt-BR" spc="100" dirty="0"/>
          </a:p>
        </p:txBody>
      </p:sp>
      <p:sp>
        <p:nvSpPr>
          <p:cNvPr id="25608"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PROGRAMA DE COMPENSAÇÃO SOCIAL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6613">
                                            <p:txEl>
                                              <p:pRg st="9" end="9"/>
                                            </p:txEl>
                                          </p:spTgt>
                                        </p:tgtEl>
                                        <p:attrNameLst>
                                          <p:attrName>style.visibility</p:attrName>
                                        </p:attrNameLst>
                                      </p:cBhvr>
                                      <p:to>
                                        <p:strVal val="visible"/>
                                      </p:to>
                                    </p:set>
                                    <p:animEffect transition="in" filter="fade">
                                      <p:cBhvr>
                                        <p:cTn id="14" dur="500"/>
                                        <p:tgtEl>
                                          <p:spTgt spid="196613">
                                            <p:txEl>
                                              <p:pRg st="9" end="9"/>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96613">
                                            <p:txEl>
                                              <p:pRg st="10" end="10"/>
                                            </p:txEl>
                                          </p:spTgt>
                                        </p:tgtEl>
                                        <p:attrNameLst>
                                          <p:attrName>style.visibility</p:attrName>
                                        </p:attrNameLst>
                                      </p:cBhvr>
                                      <p:to>
                                        <p:strVal val="visible"/>
                                      </p:to>
                                    </p:set>
                                    <p:animEffect transition="in" filter="fade">
                                      <p:cBhvr>
                                        <p:cTn id="18" dur="500"/>
                                        <p:tgtEl>
                                          <p:spTgt spid="196613">
                                            <p:txEl>
                                              <p:pRg st="10" end="10"/>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96613">
                                            <p:txEl>
                                              <p:pRg st="11" end="11"/>
                                            </p:txEl>
                                          </p:spTgt>
                                        </p:tgtEl>
                                        <p:attrNameLst>
                                          <p:attrName>style.visibility</p:attrName>
                                        </p:attrNameLst>
                                      </p:cBhvr>
                                      <p:to>
                                        <p:strVal val="visible"/>
                                      </p:to>
                                    </p:set>
                                    <p:animEffect transition="in" filter="fade">
                                      <p:cBhvr>
                                        <p:cTn id="22" dur="500"/>
                                        <p:tgtEl>
                                          <p:spTgt spid="196613">
                                            <p:txEl>
                                              <p:pRg st="11" end="11"/>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96613">
                                            <p:txEl>
                                              <p:pRg st="14" end="14"/>
                                            </p:txEl>
                                          </p:spTgt>
                                        </p:tgtEl>
                                        <p:attrNameLst>
                                          <p:attrName>style.visibility</p:attrName>
                                        </p:attrNameLst>
                                      </p:cBhvr>
                                      <p:to>
                                        <p:strVal val="visible"/>
                                      </p:to>
                                    </p:set>
                                    <p:animEffect transition="in" filter="fade">
                                      <p:cBhvr>
                                        <p:cTn id="26" dur="500"/>
                                        <p:tgtEl>
                                          <p:spTgt spid="19661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20" name="Retângulo de cantos arredondados 19"/>
          <p:cNvSpPr>
            <a:spLocks noChangeArrowheads="1"/>
          </p:cNvSpPr>
          <p:nvPr/>
        </p:nvSpPr>
        <p:spPr bwMode="auto">
          <a:xfrm>
            <a:off x="200025" y="765175"/>
            <a:ext cx="8612188" cy="5672138"/>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261938" y="815975"/>
            <a:ext cx="8420100" cy="5553075"/>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23557"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PROGRAMA DE COMPENSAÇÃO SOCIAL</a:t>
            </a:r>
          </a:p>
        </p:txBody>
      </p:sp>
      <p:graphicFrame>
        <p:nvGraphicFramePr>
          <p:cNvPr id="11" name="Tabela 10"/>
          <p:cNvGraphicFramePr>
            <a:graphicFrameLocks noGrp="1"/>
          </p:cNvGraphicFramePr>
          <p:nvPr/>
        </p:nvGraphicFramePr>
        <p:xfrm>
          <a:off x="595313" y="1022350"/>
          <a:ext cx="7801009" cy="5134440"/>
        </p:xfrm>
        <a:graphic>
          <a:graphicData uri="http://schemas.openxmlformats.org/drawingml/2006/table">
            <a:tbl>
              <a:tblPr/>
              <a:tblGrid>
                <a:gridCol w="3502479"/>
                <a:gridCol w="795150"/>
                <a:gridCol w="637693"/>
                <a:gridCol w="1113997"/>
                <a:gridCol w="337454"/>
                <a:gridCol w="1414236"/>
              </a:tblGrid>
              <a:tr h="374959">
                <a:tc gridSpan="6">
                  <a:txBody>
                    <a:bodyPr/>
                    <a:lstStyle/>
                    <a:p>
                      <a:pPr algn="ctr">
                        <a:lnSpc>
                          <a:spcPct val="115000"/>
                        </a:lnSpc>
                        <a:spcAft>
                          <a:spcPts val="0"/>
                        </a:spcAft>
                      </a:pPr>
                      <a:r>
                        <a:rPr lang="pt-BR" sz="2000" b="1" dirty="0" smtClean="0">
                          <a:solidFill>
                            <a:srgbClr val="000000"/>
                          </a:solidFill>
                          <a:latin typeface="Calibri"/>
                          <a:ea typeface="Times New Roman"/>
                          <a:cs typeface="Times New Roman"/>
                        </a:rPr>
                        <a:t>QUALIFICAÇÃO DE MÃO-DE-OBRA</a:t>
                      </a:r>
                      <a:r>
                        <a:rPr lang="pt-BR" sz="2000" b="1" baseline="0" dirty="0" smtClean="0">
                          <a:solidFill>
                            <a:srgbClr val="000000"/>
                          </a:solidFill>
                          <a:latin typeface="Calibri"/>
                          <a:ea typeface="Times New Roman"/>
                          <a:cs typeface="Times New Roman"/>
                        </a:rPr>
                        <a:t> / </a:t>
                      </a:r>
                      <a:r>
                        <a:rPr lang="pt-BR" sz="2000" b="1" dirty="0" smtClean="0">
                          <a:solidFill>
                            <a:srgbClr val="000000"/>
                          </a:solidFill>
                          <a:latin typeface="Calibri"/>
                          <a:ea typeface="Times New Roman"/>
                          <a:cs typeface="Times New Roman"/>
                        </a:rPr>
                        <a:t>PROGRAMA </a:t>
                      </a:r>
                      <a:r>
                        <a:rPr lang="pt-BR" sz="2000" b="1" dirty="0">
                          <a:solidFill>
                            <a:srgbClr val="000000"/>
                          </a:solidFill>
                          <a:latin typeface="Calibri"/>
                          <a:ea typeface="Times New Roman"/>
                          <a:cs typeface="Times New Roman"/>
                        </a:rPr>
                        <a:t>ACREDITAR</a:t>
                      </a:r>
                      <a:endParaRPr lang="pt-BR" sz="1000" dirty="0">
                        <a:solidFill>
                          <a:srgbClr val="000000"/>
                        </a:solidFill>
                        <a:latin typeface="Calibri"/>
                        <a:ea typeface="Calibri"/>
                        <a:cs typeface="Times New Roman"/>
                      </a:endParaRPr>
                    </a:p>
                  </a:txBody>
                  <a:tcPr marL="62738" marR="62738" marT="0" marB="0">
                    <a:lnL>
                      <a:noFill/>
                    </a:lnL>
                    <a:lnR>
                      <a:noFill/>
                    </a:lnR>
                    <a:lnT>
                      <a:noFill/>
                    </a:lnT>
                    <a:lnB w="12700" cap="flat" cmpd="sng" algn="ctr">
                      <a:solidFill>
                        <a:srgbClr val="4F81BD"/>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185256">
                <a:tc>
                  <a:txBody>
                    <a:bodyPr/>
                    <a:lstStyle/>
                    <a:p>
                      <a:endParaRPr lang="pt-BR" sz="1000" dirty="0">
                        <a:solidFill>
                          <a:srgbClr val="000000"/>
                        </a:solidFill>
                        <a:latin typeface="Calibri"/>
                      </a:endParaRPr>
                    </a:p>
                  </a:txBody>
                  <a:tcPr marL="62738" marR="62738"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endParaRPr lang="pt-BR" sz="1000">
                        <a:solidFill>
                          <a:srgbClr val="000000"/>
                        </a:solidFill>
                        <a:latin typeface="Calibri"/>
                      </a:endParaRPr>
                    </a:p>
                  </a:txBody>
                  <a:tcPr marL="62738" marR="62738"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gridSpan="2">
                  <a:txBody>
                    <a:bodyPr/>
                    <a:lstStyle/>
                    <a:p>
                      <a:endParaRPr lang="pt-BR" sz="1000">
                        <a:solidFill>
                          <a:srgbClr val="000000"/>
                        </a:solidFill>
                        <a:latin typeface="Calibri"/>
                      </a:endParaRPr>
                    </a:p>
                  </a:txBody>
                  <a:tcPr marL="62738" marR="62738"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hMerge="1">
                  <a:txBody>
                    <a:bodyPr/>
                    <a:lstStyle/>
                    <a:p>
                      <a:endParaRPr lang="pt-BR"/>
                    </a:p>
                  </a:txBody>
                  <a:tcPr/>
                </a:tc>
                <a:tc gridSpan="2">
                  <a:txBody>
                    <a:bodyPr/>
                    <a:lstStyle/>
                    <a:p>
                      <a:endParaRPr lang="pt-BR" sz="1000">
                        <a:solidFill>
                          <a:srgbClr val="000000"/>
                        </a:solidFill>
                        <a:latin typeface="Calibri"/>
                      </a:endParaRPr>
                    </a:p>
                  </a:txBody>
                  <a:tcPr marL="62738" marR="62738"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hMerge="1">
                  <a:txBody>
                    <a:bodyPr/>
                    <a:lstStyle/>
                    <a:p>
                      <a:endParaRPr lang="pt-BR"/>
                    </a:p>
                  </a:txBody>
                  <a:tcPr/>
                </a:tc>
              </a:tr>
              <a:tr h="306784">
                <a:tc rowSpan="2">
                  <a:txBody>
                    <a:bodyPr/>
                    <a:lstStyle/>
                    <a:p>
                      <a:pPr algn="ctr">
                        <a:lnSpc>
                          <a:spcPct val="115000"/>
                        </a:lnSpc>
                        <a:spcAft>
                          <a:spcPts val="0"/>
                        </a:spcAft>
                      </a:pPr>
                      <a:r>
                        <a:rPr lang="pt-BR" sz="1600" b="1" dirty="0">
                          <a:solidFill>
                            <a:srgbClr val="000000"/>
                          </a:solidFill>
                          <a:latin typeface="Calibri"/>
                          <a:ea typeface="Times New Roman"/>
                          <a:cs typeface="Times New Roman"/>
                        </a:rPr>
                        <a:t>HISTÓRICO</a:t>
                      </a:r>
                      <a:endParaRPr lang="pt-BR" sz="1000" dirty="0">
                        <a:solidFill>
                          <a:srgbClr val="000000"/>
                        </a:solidFill>
                        <a:latin typeface="Calibri"/>
                        <a:ea typeface="Calibri"/>
                        <a:cs typeface="Times New Roman"/>
                      </a:endParaRPr>
                    </a:p>
                  </a:txBody>
                  <a:tcPr marL="62738" marR="62738" marT="0" marB="0">
                    <a:lnL>
                      <a:noFill/>
                    </a:lnL>
                    <a:lnR>
                      <a:noFill/>
                    </a:lnR>
                    <a:lnT>
                      <a:noFill/>
                    </a:lnT>
                    <a:lnB>
                      <a:noFill/>
                    </a:lnB>
                  </a:tcPr>
                </a:tc>
                <a:tc gridSpan="5">
                  <a:txBody>
                    <a:bodyPr/>
                    <a:lstStyle/>
                    <a:p>
                      <a:pPr algn="ctr">
                        <a:lnSpc>
                          <a:spcPct val="115000"/>
                        </a:lnSpc>
                        <a:spcAft>
                          <a:spcPts val="0"/>
                        </a:spcAft>
                      </a:pPr>
                      <a:r>
                        <a:rPr lang="pt-BR" sz="1600" b="1">
                          <a:solidFill>
                            <a:srgbClr val="000000"/>
                          </a:solidFill>
                          <a:latin typeface="Calibri"/>
                          <a:ea typeface="Times New Roman"/>
                          <a:cs typeface="Times New Roman"/>
                        </a:rPr>
                        <a:t>QUANTIDADE</a:t>
                      </a:r>
                      <a:endParaRPr lang="pt-BR" sz="1000">
                        <a:solidFill>
                          <a:srgbClr val="000000"/>
                        </a:solidFill>
                        <a:latin typeface="Calibri"/>
                        <a:ea typeface="Calibri"/>
                        <a:cs typeface="Times New Roman"/>
                      </a:endParaRPr>
                    </a:p>
                  </a:txBody>
                  <a:tcPr marL="62738" marR="62738" marT="0" marB="0">
                    <a:lnL>
                      <a:noFill/>
                    </a:lnL>
                    <a:lnR>
                      <a:noFill/>
                    </a:lnR>
                    <a:lnT>
                      <a:noFill/>
                    </a:lnT>
                    <a:lnB>
                      <a:noFill/>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06784">
                <a:tc vMerge="1">
                  <a:txBody>
                    <a:bodyPr/>
                    <a:lstStyle/>
                    <a:p>
                      <a:endParaRPr lang="pt-BR"/>
                    </a:p>
                  </a:txBody>
                  <a:tcPr/>
                </a:tc>
                <a:tc gridSpan="2">
                  <a:txBody>
                    <a:bodyPr/>
                    <a:lstStyle/>
                    <a:p>
                      <a:pPr algn="ctr">
                        <a:lnSpc>
                          <a:spcPct val="115000"/>
                        </a:lnSpc>
                        <a:spcAft>
                          <a:spcPts val="0"/>
                        </a:spcAft>
                      </a:pPr>
                      <a:r>
                        <a:rPr lang="pt-BR" sz="1600" b="1">
                          <a:solidFill>
                            <a:srgbClr val="000000"/>
                          </a:solidFill>
                          <a:latin typeface="Calibri"/>
                          <a:ea typeface="Times New Roman"/>
                          <a:cs typeface="Times New Roman"/>
                        </a:rPr>
                        <a:t>HOMENS</a:t>
                      </a:r>
                      <a:endParaRPr lang="pt-BR" sz="1000">
                        <a:solidFill>
                          <a:srgbClr val="000000"/>
                        </a:solidFill>
                        <a:latin typeface="Calibri"/>
                        <a:ea typeface="Calibri"/>
                        <a:cs typeface="Times New Roman"/>
                      </a:endParaRPr>
                    </a:p>
                  </a:txBody>
                  <a:tcPr marL="62738" marR="62738" marT="0" marB="0">
                    <a:lnL>
                      <a:noFill/>
                    </a:lnL>
                    <a:lnR>
                      <a:noFill/>
                    </a:lnR>
                    <a:lnT>
                      <a:noFill/>
                    </a:lnT>
                    <a:lnB>
                      <a:noFill/>
                    </a:lnB>
                    <a:solidFill>
                      <a:srgbClr val="D3DFEE"/>
                    </a:solidFill>
                  </a:tcPr>
                </a:tc>
                <a:tc hMerge="1">
                  <a:txBody>
                    <a:bodyPr/>
                    <a:lstStyle/>
                    <a:p>
                      <a:pPr algn="ctr">
                        <a:lnSpc>
                          <a:spcPct val="115000"/>
                        </a:lnSpc>
                        <a:spcAft>
                          <a:spcPts val="0"/>
                        </a:spcAft>
                      </a:pPr>
                      <a:endParaRPr lang="pt-BR" sz="1000">
                        <a:solidFill>
                          <a:srgbClr val="000000"/>
                        </a:solidFill>
                        <a:latin typeface="Calibri"/>
                        <a:ea typeface="Calibri"/>
                        <a:cs typeface="Times New Roman"/>
                      </a:endParaRPr>
                    </a:p>
                  </a:txBody>
                  <a:tcPr marL="62738" marR="62738" marT="0" marB="0">
                    <a:lnL>
                      <a:noFill/>
                    </a:lnL>
                    <a:lnR>
                      <a:noFill/>
                    </a:lnR>
                    <a:lnT>
                      <a:noFill/>
                    </a:lnT>
                    <a:lnB>
                      <a:noFill/>
                    </a:lnB>
                    <a:solidFill>
                      <a:srgbClr val="D3DFEE"/>
                    </a:solidFill>
                  </a:tcPr>
                </a:tc>
                <a:tc gridSpan="2">
                  <a:txBody>
                    <a:bodyPr/>
                    <a:lstStyle/>
                    <a:p>
                      <a:pPr algn="ctr">
                        <a:lnSpc>
                          <a:spcPct val="115000"/>
                        </a:lnSpc>
                        <a:spcAft>
                          <a:spcPts val="0"/>
                        </a:spcAft>
                      </a:pPr>
                      <a:r>
                        <a:rPr lang="pt-BR" sz="1600" b="1" dirty="0">
                          <a:solidFill>
                            <a:srgbClr val="000000"/>
                          </a:solidFill>
                          <a:latin typeface="Calibri"/>
                          <a:ea typeface="Times New Roman"/>
                          <a:cs typeface="Times New Roman"/>
                        </a:rPr>
                        <a:t>MULHERES </a:t>
                      </a:r>
                      <a:endParaRPr lang="pt-BR" sz="1000" dirty="0">
                        <a:solidFill>
                          <a:srgbClr val="000000"/>
                        </a:solidFill>
                        <a:latin typeface="Calibri"/>
                        <a:ea typeface="Calibri"/>
                        <a:cs typeface="Times New Roman"/>
                      </a:endParaRPr>
                    </a:p>
                  </a:txBody>
                  <a:tcPr marL="62738" marR="62738" marT="0" marB="0">
                    <a:lnL>
                      <a:noFill/>
                    </a:lnL>
                    <a:lnR>
                      <a:noFill/>
                    </a:lnR>
                    <a:lnT>
                      <a:noFill/>
                    </a:lnT>
                    <a:lnB>
                      <a:noFill/>
                    </a:lnB>
                    <a:solidFill>
                      <a:srgbClr val="D3DFEE"/>
                    </a:solidFill>
                  </a:tcPr>
                </a:tc>
                <a:tc hMerge="1">
                  <a:txBody>
                    <a:bodyPr/>
                    <a:lstStyle/>
                    <a:p>
                      <a:pPr algn="ctr">
                        <a:lnSpc>
                          <a:spcPct val="115000"/>
                        </a:lnSpc>
                        <a:spcAft>
                          <a:spcPts val="0"/>
                        </a:spcAft>
                      </a:pPr>
                      <a:endParaRPr lang="pt-BR" sz="1000">
                        <a:solidFill>
                          <a:srgbClr val="000000"/>
                        </a:solidFill>
                        <a:latin typeface="Calibri"/>
                        <a:ea typeface="Calibri"/>
                        <a:cs typeface="Times New Roman"/>
                      </a:endParaRPr>
                    </a:p>
                  </a:txBody>
                  <a:tcPr marL="62738" marR="62738" marT="0" marB="0">
                    <a:lnL>
                      <a:noFill/>
                    </a:lnL>
                    <a:lnR>
                      <a:noFill/>
                    </a:lnR>
                    <a:lnT>
                      <a:noFill/>
                    </a:lnT>
                    <a:lnB>
                      <a:noFill/>
                    </a:lnB>
                    <a:solidFill>
                      <a:srgbClr val="D3DFEE"/>
                    </a:solidFill>
                  </a:tcPr>
                </a:tc>
                <a:tc>
                  <a:txBody>
                    <a:bodyPr/>
                    <a:lstStyle/>
                    <a:p>
                      <a:pPr algn="ctr">
                        <a:lnSpc>
                          <a:spcPct val="115000"/>
                        </a:lnSpc>
                        <a:spcAft>
                          <a:spcPts val="0"/>
                        </a:spcAft>
                      </a:pPr>
                      <a:r>
                        <a:rPr lang="pt-BR" sz="1600" b="1" dirty="0">
                          <a:solidFill>
                            <a:srgbClr val="000000"/>
                          </a:solidFill>
                          <a:latin typeface="Calibri"/>
                          <a:ea typeface="Times New Roman"/>
                          <a:cs typeface="Times New Roman"/>
                        </a:rPr>
                        <a:t>TOTAL</a:t>
                      </a:r>
                      <a:endParaRPr lang="pt-BR" sz="1000" dirty="0">
                        <a:solidFill>
                          <a:srgbClr val="000000"/>
                        </a:solidFill>
                        <a:latin typeface="Calibri"/>
                        <a:ea typeface="Calibri"/>
                        <a:cs typeface="Times New Roman"/>
                      </a:endParaRPr>
                    </a:p>
                  </a:txBody>
                  <a:tcPr marL="62738" marR="62738" marT="0" marB="0">
                    <a:lnL>
                      <a:noFill/>
                    </a:lnL>
                    <a:lnR>
                      <a:noFill/>
                    </a:lnR>
                    <a:lnT>
                      <a:noFill/>
                    </a:lnT>
                    <a:lnB>
                      <a:noFill/>
                    </a:lnB>
                    <a:solidFill>
                      <a:srgbClr val="D3DFEE"/>
                    </a:solidFill>
                  </a:tcPr>
                </a:tc>
              </a:tr>
              <a:tr h="280715">
                <a:tc>
                  <a:txBody>
                    <a:bodyPr/>
                    <a:lstStyle/>
                    <a:p>
                      <a:endParaRPr lang="pt-BR" sz="1000" dirty="0">
                        <a:solidFill>
                          <a:srgbClr val="000000"/>
                        </a:solidFill>
                        <a:latin typeface="Calibri"/>
                      </a:endParaRPr>
                    </a:p>
                  </a:txBody>
                  <a:tcPr marL="62738" marR="62738" marT="0" marB="0">
                    <a:lnL>
                      <a:noFill/>
                    </a:lnL>
                    <a:lnR>
                      <a:noFill/>
                    </a:lnR>
                    <a:lnT>
                      <a:noFill/>
                    </a:lnT>
                    <a:lnB>
                      <a:noFill/>
                    </a:lnB>
                  </a:tcPr>
                </a:tc>
                <a:tc gridSpan="2">
                  <a:txBody>
                    <a:bodyPr/>
                    <a:lstStyle/>
                    <a:p>
                      <a:endParaRPr lang="pt-BR" sz="1000">
                        <a:solidFill>
                          <a:srgbClr val="000000"/>
                        </a:solidFill>
                        <a:latin typeface="Calibri"/>
                      </a:endParaRPr>
                    </a:p>
                  </a:txBody>
                  <a:tcPr marL="62738" marR="62738" marT="0" marB="0">
                    <a:lnL>
                      <a:noFill/>
                    </a:lnL>
                    <a:lnR>
                      <a:noFill/>
                    </a:lnR>
                    <a:lnT>
                      <a:noFill/>
                    </a:lnT>
                    <a:lnB>
                      <a:noFill/>
                    </a:lnB>
                  </a:tcPr>
                </a:tc>
                <a:tc hMerge="1">
                  <a:txBody>
                    <a:bodyPr/>
                    <a:lstStyle/>
                    <a:p>
                      <a:endParaRPr lang="pt-BR" sz="1000">
                        <a:solidFill>
                          <a:srgbClr val="000000"/>
                        </a:solidFill>
                        <a:latin typeface="Calibri"/>
                      </a:endParaRPr>
                    </a:p>
                  </a:txBody>
                  <a:tcPr marL="62738" marR="62738" marT="0" marB="0">
                    <a:lnL>
                      <a:noFill/>
                    </a:lnL>
                    <a:lnR>
                      <a:noFill/>
                    </a:lnR>
                    <a:lnT>
                      <a:noFill/>
                    </a:lnT>
                    <a:lnB>
                      <a:noFill/>
                    </a:lnB>
                  </a:tcPr>
                </a:tc>
                <a:tc gridSpan="2">
                  <a:txBody>
                    <a:bodyPr/>
                    <a:lstStyle/>
                    <a:p>
                      <a:endParaRPr lang="pt-BR"/>
                    </a:p>
                  </a:txBody>
                  <a:tcPr marL="62738" marR="62738" marT="0" marB="0">
                    <a:lnL>
                      <a:noFill/>
                    </a:lnL>
                    <a:lnR>
                      <a:noFill/>
                    </a:lnR>
                    <a:lnT>
                      <a:noFill/>
                    </a:lnT>
                    <a:lnB>
                      <a:noFill/>
                    </a:lnB>
                  </a:tcPr>
                </a:tc>
                <a:tc hMerge="1">
                  <a:txBody>
                    <a:bodyPr/>
                    <a:lstStyle/>
                    <a:p>
                      <a:endParaRPr lang="pt-BR" sz="1000">
                        <a:solidFill>
                          <a:srgbClr val="000000"/>
                        </a:solidFill>
                        <a:latin typeface="Calibri"/>
                      </a:endParaRPr>
                    </a:p>
                  </a:txBody>
                  <a:tcPr marL="62738" marR="62738" marT="0" marB="0">
                    <a:lnL>
                      <a:noFill/>
                    </a:lnL>
                    <a:lnR>
                      <a:noFill/>
                    </a:lnR>
                    <a:lnT>
                      <a:noFill/>
                    </a:lnT>
                    <a:lnB>
                      <a:noFill/>
                    </a:lnB>
                  </a:tcPr>
                </a:tc>
                <a:tc>
                  <a:txBody>
                    <a:bodyPr/>
                    <a:lstStyle/>
                    <a:p>
                      <a:endParaRPr lang="pt-BR"/>
                    </a:p>
                  </a:txBody>
                  <a:tcPr marL="62738" marR="62738" marT="0" marB="0">
                    <a:lnL>
                      <a:noFill/>
                    </a:lnL>
                    <a:lnR>
                      <a:noFill/>
                    </a:lnR>
                    <a:lnT>
                      <a:noFill/>
                    </a:lnT>
                    <a:lnB>
                      <a:noFill/>
                    </a:lnB>
                  </a:tcPr>
                </a:tc>
              </a:tr>
              <a:tr h="753252">
                <a:tc>
                  <a:txBody>
                    <a:bodyPr/>
                    <a:lstStyle/>
                    <a:p>
                      <a:pPr>
                        <a:lnSpc>
                          <a:spcPct val="115000"/>
                        </a:lnSpc>
                        <a:spcAft>
                          <a:spcPts val="0"/>
                        </a:spcAft>
                      </a:pPr>
                      <a:r>
                        <a:rPr lang="pt-BR" sz="1400" b="1" dirty="0">
                          <a:solidFill>
                            <a:srgbClr val="000000"/>
                          </a:solidFill>
                          <a:latin typeface="+mn-lt"/>
                          <a:ea typeface="Times New Roman"/>
                          <a:cs typeface="Times New Roman"/>
                        </a:rPr>
                        <a:t>INSCRITOS NO PROGRAMA</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dirty="0" smtClean="0">
                          <a:solidFill>
                            <a:srgbClr val="000000"/>
                          </a:solidFill>
                          <a:latin typeface="+mn-lt"/>
                          <a:ea typeface="Times New Roman"/>
                          <a:cs typeface="Times New Roman"/>
                        </a:rPr>
                        <a:t>                 </a:t>
                      </a:r>
                      <a:r>
                        <a:rPr lang="pt-BR" sz="1400" dirty="0">
                          <a:solidFill>
                            <a:srgbClr val="000000"/>
                          </a:solidFill>
                          <a:latin typeface="+mn-lt"/>
                          <a:ea typeface="Times New Roman"/>
                          <a:cs typeface="Times New Roman"/>
                        </a:rPr>
                        <a:t>22.530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a:t>
                      </a:r>
                      <a:endParaRPr lang="pt-BR" sz="1400" dirty="0" smtClean="0">
                        <a:solidFill>
                          <a:srgbClr val="000000"/>
                        </a:solidFill>
                        <a:latin typeface="+mn-lt"/>
                        <a:ea typeface="Times New Roman"/>
                        <a:cs typeface="Times New Roman"/>
                      </a:endParaRPr>
                    </a:p>
                    <a:p>
                      <a:pPr algn="ctr">
                        <a:lnSpc>
                          <a:spcPct val="115000"/>
                        </a:lnSpc>
                        <a:spcAft>
                          <a:spcPts val="0"/>
                        </a:spcAft>
                      </a:pPr>
                      <a:r>
                        <a:rPr lang="pt-BR" sz="1400" dirty="0" smtClean="0">
                          <a:solidFill>
                            <a:srgbClr val="000000"/>
                          </a:solidFill>
                          <a:latin typeface="+mn-lt"/>
                          <a:ea typeface="Times New Roman"/>
                          <a:cs typeface="Times New Roman"/>
                        </a:rPr>
                        <a:t>11.388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a:txBody>
                    <a:bodyPr/>
                    <a:lstStyle/>
                    <a:p>
                      <a:pPr algn="ctr">
                        <a:lnSpc>
                          <a:spcPct val="115000"/>
                        </a:lnSpc>
                        <a:spcAft>
                          <a:spcPts val="0"/>
                        </a:spcAft>
                      </a:pPr>
                      <a:r>
                        <a:rPr lang="pt-BR" sz="1400" dirty="0" smtClean="0">
                          <a:solidFill>
                            <a:srgbClr val="000000"/>
                          </a:solidFill>
                          <a:latin typeface="+mn-lt"/>
                          <a:ea typeface="Times New Roman"/>
                          <a:cs typeface="Times New Roman"/>
                        </a:rPr>
                        <a:t>                      </a:t>
                      </a:r>
                      <a:r>
                        <a:rPr lang="pt-BR" sz="1400" b="1" dirty="0">
                          <a:solidFill>
                            <a:srgbClr val="000000"/>
                          </a:solidFill>
                          <a:latin typeface="+mn-lt"/>
                          <a:ea typeface="Times New Roman"/>
                          <a:cs typeface="Times New Roman"/>
                        </a:rPr>
                        <a:t>33.918</a:t>
                      </a:r>
                      <a:r>
                        <a:rPr lang="pt-BR" sz="1400" dirty="0">
                          <a:solidFill>
                            <a:srgbClr val="000000"/>
                          </a:solidFill>
                          <a:latin typeface="+mn-lt"/>
                          <a:ea typeface="Times New Roman"/>
                          <a:cs typeface="Times New Roman"/>
                        </a:rPr>
                        <a:t>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r>
              <a:tr h="651833">
                <a:tc>
                  <a:txBody>
                    <a:bodyPr/>
                    <a:lstStyle/>
                    <a:p>
                      <a:pPr>
                        <a:lnSpc>
                          <a:spcPct val="115000"/>
                        </a:lnSpc>
                        <a:spcAft>
                          <a:spcPts val="0"/>
                        </a:spcAft>
                      </a:pPr>
                      <a:r>
                        <a:rPr lang="pt-BR" sz="1400" b="1" dirty="0">
                          <a:solidFill>
                            <a:srgbClr val="000000"/>
                          </a:solidFill>
                          <a:latin typeface="+mn-lt"/>
                          <a:ea typeface="Times New Roman"/>
                          <a:cs typeface="Times New Roman"/>
                        </a:rPr>
                        <a:t>FORMADOS MÓDULO BÁSICO</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7.917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1.328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a:txBody>
                    <a:bodyPr/>
                    <a:lstStyle/>
                    <a:p>
                      <a:pPr algn="ctr">
                        <a:lnSpc>
                          <a:spcPct val="115000"/>
                        </a:lnSpc>
                        <a:spcAft>
                          <a:spcPts val="0"/>
                        </a:spcAft>
                      </a:pPr>
                      <a:r>
                        <a:rPr lang="pt-BR" sz="1400" dirty="0">
                          <a:solidFill>
                            <a:srgbClr val="000000"/>
                          </a:solidFill>
                          <a:latin typeface="+mn-lt"/>
                          <a:ea typeface="Times New Roman"/>
                          <a:cs typeface="Times New Roman"/>
                        </a:rPr>
                        <a:t>                         9.245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r>
              <a:tr h="615141">
                <a:tc>
                  <a:txBody>
                    <a:bodyPr/>
                    <a:lstStyle/>
                    <a:p>
                      <a:pPr>
                        <a:lnSpc>
                          <a:spcPct val="115000"/>
                        </a:lnSpc>
                        <a:spcAft>
                          <a:spcPts val="0"/>
                        </a:spcAft>
                      </a:pPr>
                      <a:r>
                        <a:rPr lang="pt-BR" sz="1400" b="1" dirty="0">
                          <a:solidFill>
                            <a:srgbClr val="000000"/>
                          </a:solidFill>
                          <a:latin typeface="+mn-lt"/>
                          <a:ea typeface="Times New Roman"/>
                          <a:cs typeface="Times New Roman"/>
                        </a:rPr>
                        <a:t>CURSANDO MÓDULO </a:t>
                      </a:r>
                      <a:r>
                        <a:rPr lang="pt-BR" sz="1400" b="1" dirty="0" smtClean="0">
                          <a:solidFill>
                            <a:srgbClr val="000000"/>
                          </a:solidFill>
                          <a:latin typeface="+mn-lt"/>
                          <a:ea typeface="Times New Roman"/>
                          <a:cs typeface="Times New Roman"/>
                        </a:rPr>
                        <a:t> BÁSICO</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502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110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a:txBody>
                    <a:bodyPr/>
                    <a:lstStyle/>
                    <a:p>
                      <a:pPr algn="ctr">
                        <a:lnSpc>
                          <a:spcPct val="115000"/>
                        </a:lnSpc>
                        <a:spcAft>
                          <a:spcPts val="0"/>
                        </a:spcAft>
                      </a:pPr>
                      <a:r>
                        <a:rPr lang="pt-BR" sz="1400" dirty="0">
                          <a:solidFill>
                            <a:srgbClr val="000000"/>
                          </a:solidFill>
                          <a:latin typeface="+mn-lt"/>
                          <a:ea typeface="Times New Roman"/>
                          <a:cs typeface="Times New Roman"/>
                        </a:rPr>
                        <a:t>                            612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r>
              <a:tr h="631768">
                <a:tc>
                  <a:txBody>
                    <a:bodyPr/>
                    <a:lstStyle/>
                    <a:p>
                      <a:pPr>
                        <a:lnSpc>
                          <a:spcPct val="115000"/>
                        </a:lnSpc>
                        <a:spcAft>
                          <a:spcPts val="0"/>
                        </a:spcAft>
                      </a:pPr>
                      <a:r>
                        <a:rPr lang="pt-BR" sz="1400" b="1">
                          <a:solidFill>
                            <a:srgbClr val="000000"/>
                          </a:solidFill>
                          <a:latin typeface="+mn-lt"/>
                          <a:ea typeface="Times New Roman"/>
                          <a:cs typeface="Times New Roman"/>
                        </a:rPr>
                        <a:t>FORMADOS MÓDULO TÉCNICO</a:t>
                      </a:r>
                      <a:endParaRPr lang="pt-BR" sz="1400">
                        <a:solidFill>
                          <a:srgbClr val="000000"/>
                        </a:solidFill>
                        <a:latin typeface="+mn-lt"/>
                        <a:ea typeface="Calibri"/>
                        <a:cs typeface="Times New Roman"/>
                      </a:endParaRPr>
                    </a:p>
                  </a:txBody>
                  <a:tcPr marL="62738" marR="62738" marT="0" marB="0" anchor="ctr">
                    <a:lnL>
                      <a:noFill/>
                    </a:lnL>
                    <a:lnR>
                      <a:noFill/>
                    </a:lnR>
                    <a:lnT>
                      <a:noFill/>
                    </a:lnT>
                    <a:lnB>
                      <a:noFill/>
                    </a:lnB>
                  </a:tcPr>
                </a:tc>
                <a:tc gridSpan="2">
                  <a:txBody>
                    <a:bodyPr/>
                    <a:lstStyle/>
                    <a:p>
                      <a:pPr algn="ctr">
                        <a:lnSpc>
                          <a:spcPct val="115000"/>
                        </a:lnSpc>
                        <a:spcAft>
                          <a:spcPts val="0"/>
                        </a:spcAft>
                      </a:pPr>
                      <a:r>
                        <a:rPr lang="pt-BR" sz="1400">
                          <a:solidFill>
                            <a:srgbClr val="000000"/>
                          </a:solidFill>
                          <a:latin typeface="+mn-lt"/>
                          <a:ea typeface="Times New Roman"/>
                          <a:cs typeface="Times New Roman"/>
                        </a:rPr>
                        <a:t>                    3.026 </a:t>
                      </a:r>
                      <a:endParaRPr lang="pt-BR" sz="1400">
                        <a:solidFill>
                          <a:srgbClr val="000000"/>
                        </a:solidFill>
                        <a:latin typeface="+mn-lt"/>
                        <a:ea typeface="Calibri"/>
                        <a:cs typeface="Times New Roman"/>
                      </a:endParaRPr>
                    </a:p>
                  </a:txBody>
                  <a:tcPr marL="62738" marR="62738" marT="0" marB="0" anchor="ctr">
                    <a:lnL>
                      <a:noFill/>
                    </a:lnL>
                    <a:lnR>
                      <a:noFill/>
                    </a:lnR>
                    <a:lnT>
                      <a:noFill/>
                    </a:lnT>
                    <a:lnB>
                      <a:noFill/>
                    </a:lnB>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317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c>
                  <a:txBody>
                    <a:bodyPr/>
                    <a:lstStyle/>
                    <a:p>
                      <a:pPr algn="ctr">
                        <a:lnSpc>
                          <a:spcPct val="115000"/>
                        </a:lnSpc>
                        <a:spcAft>
                          <a:spcPts val="0"/>
                        </a:spcAft>
                      </a:pPr>
                      <a:r>
                        <a:rPr lang="pt-BR" sz="1400" dirty="0">
                          <a:solidFill>
                            <a:srgbClr val="000000"/>
                          </a:solidFill>
                          <a:latin typeface="+mn-lt"/>
                          <a:ea typeface="Times New Roman"/>
                          <a:cs typeface="Times New Roman"/>
                        </a:rPr>
                        <a:t>                         3.343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tcPr>
                </a:tc>
              </a:tr>
              <a:tr h="502168">
                <a:tc>
                  <a:txBody>
                    <a:bodyPr/>
                    <a:lstStyle/>
                    <a:p>
                      <a:pPr>
                        <a:lnSpc>
                          <a:spcPct val="115000"/>
                        </a:lnSpc>
                        <a:spcAft>
                          <a:spcPts val="0"/>
                        </a:spcAft>
                      </a:pPr>
                      <a:r>
                        <a:rPr lang="pt-BR" sz="1400" b="1" dirty="0">
                          <a:solidFill>
                            <a:srgbClr val="000000"/>
                          </a:solidFill>
                          <a:latin typeface="+mn-lt"/>
                          <a:ea typeface="Times New Roman"/>
                          <a:cs typeface="Times New Roman"/>
                        </a:rPr>
                        <a:t>CURSANDO MÓDULO </a:t>
                      </a:r>
                      <a:r>
                        <a:rPr lang="pt-BR" sz="1400" b="1" dirty="0" smtClean="0">
                          <a:solidFill>
                            <a:srgbClr val="000000"/>
                          </a:solidFill>
                          <a:latin typeface="+mn-lt"/>
                          <a:ea typeface="Times New Roman"/>
                          <a:cs typeface="Times New Roman"/>
                        </a:rPr>
                        <a:t> TÉCNICO</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a:solidFill>
                            <a:srgbClr val="000000"/>
                          </a:solidFill>
                          <a:latin typeface="+mn-lt"/>
                          <a:ea typeface="Times New Roman"/>
                          <a:cs typeface="Times New Roman"/>
                        </a:rPr>
                        <a:t>                       412 </a:t>
                      </a:r>
                      <a:endParaRPr lang="pt-BR" sz="140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gridSpan="2">
                  <a:txBody>
                    <a:bodyPr/>
                    <a:lstStyle/>
                    <a:p>
                      <a:pPr algn="ctr">
                        <a:lnSpc>
                          <a:spcPct val="115000"/>
                        </a:lnSpc>
                        <a:spcAft>
                          <a:spcPts val="0"/>
                        </a:spcAft>
                      </a:pPr>
                      <a:r>
                        <a:rPr lang="pt-BR" sz="1400" dirty="0">
                          <a:solidFill>
                            <a:srgbClr val="000000"/>
                          </a:solidFill>
                          <a:latin typeface="+mn-lt"/>
                          <a:ea typeface="Times New Roman"/>
                          <a:cs typeface="Times New Roman"/>
                        </a:rPr>
                        <a:t>                        78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hMerge="1">
                  <a:txBody>
                    <a:bodyPr/>
                    <a:lstStyle/>
                    <a:p>
                      <a:pPr algn="ctr">
                        <a:lnSpc>
                          <a:spcPct val="115000"/>
                        </a:lnSpc>
                        <a:spcAft>
                          <a:spcPts val="0"/>
                        </a:spcAft>
                      </a:pP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c>
                  <a:txBody>
                    <a:bodyPr/>
                    <a:lstStyle/>
                    <a:p>
                      <a:pPr algn="ctr">
                        <a:lnSpc>
                          <a:spcPct val="115000"/>
                        </a:lnSpc>
                        <a:spcAft>
                          <a:spcPts val="0"/>
                        </a:spcAft>
                      </a:pPr>
                      <a:r>
                        <a:rPr lang="pt-BR" sz="1400" dirty="0">
                          <a:solidFill>
                            <a:srgbClr val="000000"/>
                          </a:solidFill>
                          <a:latin typeface="+mn-lt"/>
                          <a:ea typeface="Times New Roman"/>
                          <a:cs typeface="Times New Roman"/>
                        </a:rPr>
                        <a:t>                            490 </a:t>
                      </a:r>
                      <a:endParaRPr lang="pt-BR" sz="1400" dirty="0">
                        <a:solidFill>
                          <a:srgbClr val="000000"/>
                        </a:solidFill>
                        <a:latin typeface="+mn-lt"/>
                        <a:ea typeface="Calibri"/>
                        <a:cs typeface="Times New Roman"/>
                      </a:endParaRPr>
                    </a:p>
                  </a:txBody>
                  <a:tcPr marL="62738" marR="62738" marT="0" marB="0" anchor="ctr">
                    <a:lnL>
                      <a:noFill/>
                    </a:lnL>
                    <a:lnR>
                      <a:noFill/>
                    </a:lnR>
                    <a:lnT>
                      <a:noFill/>
                    </a:lnT>
                    <a:lnB>
                      <a:noFill/>
                    </a:lnB>
                    <a:solidFill>
                      <a:srgbClr val="D3DFEE"/>
                    </a:solidFill>
                  </a:tcPr>
                </a:tc>
              </a:tr>
              <a:tr h="495359">
                <a:tc gridSpan="5">
                  <a:txBody>
                    <a:bodyPr/>
                    <a:lstStyle/>
                    <a:p>
                      <a:pPr algn="ctr">
                        <a:lnSpc>
                          <a:spcPct val="115000"/>
                        </a:lnSpc>
                        <a:spcAft>
                          <a:spcPts val="0"/>
                        </a:spcAft>
                      </a:pPr>
                      <a:endParaRPr lang="pt-BR" sz="1500" b="1" dirty="0" smtClean="0">
                        <a:solidFill>
                          <a:srgbClr val="000000"/>
                        </a:solidFill>
                        <a:latin typeface="+mn-lt"/>
                        <a:ea typeface="Times New Roman"/>
                        <a:cs typeface="Times New Roman"/>
                      </a:endParaRPr>
                    </a:p>
                    <a:p>
                      <a:pPr algn="ctr">
                        <a:lnSpc>
                          <a:spcPct val="115000"/>
                        </a:lnSpc>
                        <a:spcAft>
                          <a:spcPts val="0"/>
                        </a:spcAft>
                      </a:pPr>
                      <a:r>
                        <a:rPr lang="pt-BR" sz="1500" b="1" dirty="0" smtClean="0">
                          <a:solidFill>
                            <a:srgbClr val="000000"/>
                          </a:solidFill>
                          <a:latin typeface="+mn-lt"/>
                          <a:ea typeface="Times New Roman"/>
                          <a:cs typeface="Times New Roman"/>
                        </a:rPr>
                        <a:t>TOTAL </a:t>
                      </a:r>
                      <a:r>
                        <a:rPr lang="pt-BR" sz="1500" b="1" dirty="0">
                          <a:solidFill>
                            <a:srgbClr val="000000"/>
                          </a:solidFill>
                          <a:latin typeface="+mn-lt"/>
                          <a:ea typeface="Times New Roman"/>
                          <a:cs typeface="Times New Roman"/>
                        </a:rPr>
                        <a:t>FORMADOS (MB + MT)</a:t>
                      </a:r>
                      <a:endParaRPr lang="pt-BR" sz="1000" dirty="0">
                        <a:solidFill>
                          <a:srgbClr val="000000"/>
                        </a:solidFill>
                        <a:latin typeface="+mn-lt"/>
                        <a:ea typeface="Calibri"/>
                        <a:cs typeface="Times New Roman"/>
                      </a:endParaRPr>
                    </a:p>
                  </a:txBody>
                  <a:tcPr marL="62738" marR="62738" marT="0" marB="0">
                    <a:lnL>
                      <a:noFill/>
                    </a:lnL>
                    <a:lnR>
                      <a:noFill/>
                    </a:lnR>
                    <a:lnT>
                      <a:noFill/>
                    </a:lnT>
                    <a:lnB w="12700" cap="flat" cmpd="sng" algn="ctr">
                      <a:solidFill>
                        <a:srgbClr val="4F81BD"/>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pPr>
                        <a:lnSpc>
                          <a:spcPct val="115000"/>
                        </a:lnSpc>
                        <a:spcAft>
                          <a:spcPts val="0"/>
                        </a:spcAft>
                      </a:pPr>
                      <a:endParaRPr lang="pt-BR" sz="1000" dirty="0">
                        <a:solidFill>
                          <a:srgbClr val="000000"/>
                        </a:solidFill>
                        <a:latin typeface="Calibri"/>
                        <a:ea typeface="Calibri"/>
                        <a:cs typeface="Times New Roman"/>
                      </a:endParaRPr>
                    </a:p>
                  </a:txBody>
                  <a:tcPr marL="62738" marR="62738"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pt-BR" sz="1500" b="1" dirty="0">
                          <a:solidFill>
                            <a:srgbClr val="000000"/>
                          </a:solidFill>
                          <a:latin typeface="+mn-lt"/>
                          <a:ea typeface="Times New Roman"/>
                          <a:cs typeface="Times New Roman"/>
                        </a:rPr>
                        <a:t>              12.588 </a:t>
                      </a:r>
                      <a:endParaRPr lang="pt-BR" sz="1000" dirty="0">
                        <a:solidFill>
                          <a:srgbClr val="000000"/>
                        </a:solidFill>
                        <a:latin typeface="+mn-lt"/>
                        <a:ea typeface="Calibri"/>
                        <a:cs typeface="Times New Roman"/>
                      </a:endParaRPr>
                    </a:p>
                  </a:txBody>
                  <a:tcPr marL="62738" marR="62738" marT="0" marB="0">
                    <a:lnL>
                      <a:noFill/>
                    </a:lnL>
                    <a:lnR>
                      <a:noFill/>
                    </a:lnR>
                    <a:lnT>
                      <a:noFill/>
                    </a:lnT>
                    <a:lnB w="12700" cap="flat" cmpd="sng" algn="ctr">
                      <a:solidFill>
                        <a:srgbClr val="4F81BD"/>
                      </a:solidFill>
                      <a:prstDash val="solid"/>
                      <a:round/>
                      <a:headEnd type="none" w="med" len="med"/>
                      <a:tailEnd type="none" w="med" len="med"/>
                    </a:lnB>
                  </a:tcPr>
                </a:tc>
              </a:tr>
            </a:tbl>
          </a:graphicData>
        </a:graphic>
      </p:graphicFrame>
      <p:pic>
        <p:nvPicPr>
          <p:cNvPr id="23597"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sp>
        <p:nvSpPr>
          <p:cNvPr id="23598" name="Botão de ação: Voltar ou Anterior 7">
            <a:hlinkClick r:id="" action="ppaction://hlinkshowjump?jump=previousslide" highlightClick="1"/>
          </p:cNvPr>
          <p:cNvSpPr>
            <a:spLocks noChangeArrowheads="1"/>
          </p:cNvSpPr>
          <p:nvPr/>
        </p:nvSpPr>
        <p:spPr bwMode="auto">
          <a:xfrm>
            <a:off x="282575" y="6218238"/>
            <a:ext cx="398463" cy="357187"/>
          </a:xfrm>
          <a:prstGeom prst="actionButtonBackPrevious">
            <a:avLst/>
          </a:prstGeom>
          <a:solidFill>
            <a:srgbClr val="FFFF00"/>
          </a:solidFill>
          <a:ln w="9525">
            <a:noFill/>
            <a:miter lim="800000"/>
            <a:headEnd/>
            <a:tailEnd/>
          </a:ln>
        </p:spPr>
        <p:txBody>
          <a:bodyPr anchor="ctr">
            <a:spAutoFit/>
          </a:bodyPr>
          <a:lstStyle/>
          <a:p>
            <a:pPr algn="ctr"/>
            <a:endParaRPr lang="pt-BR"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P spid="2"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97" name="Picture 2" descr="H:\Criação\Clientes\Santo Antonio Energia\Institucional\PNG\_IV\template.png"/>
          <p:cNvPicPr>
            <a:picLocks noChangeAspect="1" noChangeArrowheads="1"/>
          </p:cNvPicPr>
          <p:nvPr/>
        </p:nvPicPr>
        <p:blipFill>
          <a:blip r:embed="rId3" cstate="print"/>
          <a:srcRect/>
          <a:stretch>
            <a:fillRect/>
          </a:stretch>
        </p:blipFill>
        <p:spPr bwMode="auto">
          <a:xfrm>
            <a:off x="7699375" y="5815013"/>
            <a:ext cx="1444625" cy="1042987"/>
          </a:xfrm>
          <a:prstGeom prst="rect">
            <a:avLst/>
          </a:prstGeom>
          <a:noFill/>
          <a:ln w="9525">
            <a:noFill/>
            <a:miter lim="800000"/>
            <a:headEnd/>
            <a:tailEnd/>
          </a:ln>
        </p:spPr>
      </p:pic>
      <p:pic>
        <p:nvPicPr>
          <p:cNvPr id="23554"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20" name="Retângulo de cantos arredondados 19"/>
          <p:cNvSpPr>
            <a:spLocks noChangeArrowheads="1"/>
          </p:cNvSpPr>
          <p:nvPr/>
        </p:nvSpPr>
        <p:spPr bwMode="auto">
          <a:xfrm>
            <a:off x="200024" y="532015"/>
            <a:ext cx="8943976" cy="5905298"/>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2" name="Retângulo de cantos arredondados 19"/>
          <p:cNvSpPr>
            <a:spLocks noChangeArrowheads="1"/>
          </p:cNvSpPr>
          <p:nvPr/>
        </p:nvSpPr>
        <p:spPr bwMode="auto">
          <a:xfrm>
            <a:off x="311814" y="615142"/>
            <a:ext cx="8599430" cy="5669281"/>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a:solidFill>
                <a:schemeClr val="lt1"/>
              </a:solidFill>
              <a:latin typeface="+mn-lt"/>
              <a:cs typeface="+mn-cs"/>
            </a:endParaRPr>
          </a:p>
        </p:txBody>
      </p:sp>
      <p:sp>
        <p:nvSpPr>
          <p:cNvPr id="23557"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PROGRAMA DE COMPENSAÇÃO SOCIAL</a:t>
            </a:r>
          </a:p>
        </p:txBody>
      </p:sp>
      <p:graphicFrame>
        <p:nvGraphicFramePr>
          <p:cNvPr id="10" name="Tabela 9"/>
          <p:cNvGraphicFramePr>
            <a:graphicFrameLocks noGrp="1"/>
          </p:cNvGraphicFramePr>
          <p:nvPr/>
        </p:nvGraphicFramePr>
        <p:xfrm>
          <a:off x="282633" y="681642"/>
          <a:ext cx="8545483" cy="5658637"/>
        </p:xfrm>
        <a:graphic>
          <a:graphicData uri="http://schemas.openxmlformats.org/drawingml/2006/table">
            <a:tbl>
              <a:tblPr>
                <a:tableStyleId>{3C2FFA5D-87B4-456A-9821-1D502468CF0F}</a:tableStyleId>
              </a:tblPr>
              <a:tblGrid>
                <a:gridCol w="2352124"/>
                <a:gridCol w="3513844"/>
                <a:gridCol w="1207324"/>
                <a:gridCol w="1472191"/>
              </a:tblGrid>
              <a:tr h="806580">
                <a:tc rowSpan="7">
                  <a:txBody>
                    <a:bodyPr/>
                    <a:lstStyle/>
                    <a:p>
                      <a:pPr algn="ctr" fontAlgn="ctr"/>
                      <a:r>
                        <a:rPr lang="pt-BR" sz="1800" u="none" strike="noStrike" dirty="0" smtClean="0"/>
                        <a:t>Ações </a:t>
                      </a:r>
                      <a:r>
                        <a:rPr lang="pt-BR" sz="1800" u="none" strike="noStrike" dirty="0"/>
                        <a:t>de </a:t>
                      </a:r>
                      <a:r>
                        <a:rPr lang="pt-BR" sz="1800" u="none" strike="noStrike" dirty="0" smtClean="0"/>
                        <a:t>compensação social </a:t>
                      </a:r>
                      <a:r>
                        <a:rPr lang="pt-BR" sz="1800" u="none" strike="noStrike" dirty="0"/>
                        <a:t>diretas previstas no Projeto Básico Ambiental </a:t>
                      </a:r>
                      <a:endParaRPr lang="pt-BR" sz="1800" b="1"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pt-BR" sz="1600" u="none" strike="noStrike" dirty="0">
                          <a:solidFill>
                            <a:srgbClr val="FF0000"/>
                          </a:solidFill>
                        </a:rPr>
                        <a:t>1. Arqueologia, (Histórico e Pré Histórico), recuperação de acervo histórico e de trecho da Estrada de Ferro Madeira Mamoré </a:t>
                      </a:r>
                      <a:endParaRPr lang="pt-BR" sz="1600" b="0" i="0" u="none" strike="noStrike" dirty="0">
                        <a:solidFill>
                          <a:srgbClr val="FF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a:t>Porto Velho</a:t>
                      </a:r>
                      <a:endParaRPr lang="pt-BR" sz="1400" b="0" i="0" u="none" strike="noStrike">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a:t>20.000.000,00</a:t>
                      </a:r>
                      <a:endParaRPr lang="pt-BR" sz="1400" b="0" i="0" u="none" strike="noStrike">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06279">
                <a:tc vMerge="1">
                  <a:txBody>
                    <a:bodyPr/>
                    <a:lstStyle/>
                    <a:p>
                      <a:endParaRPr lang="pt-BR"/>
                    </a:p>
                  </a:txBody>
                  <a:tcPr/>
                </a:tc>
                <a:tc>
                  <a:txBody>
                    <a:bodyPr/>
                    <a:lstStyle/>
                    <a:p>
                      <a:pPr algn="l" fontAlgn="b"/>
                      <a:r>
                        <a:rPr lang="pt-BR" sz="1600" u="none" strike="noStrike" dirty="0"/>
                        <a:t>2. Implantação no Campus da UNIR de Laboratórios e equipamentos para pesquisa biológica  e edificação para acervo arqueológico - repasse UNIR</a:t>
                      </a:r>
                      <a:endParaRPr lang="pt-BR" sz="1600" b="0" i="0" u="none" strike="noStrike" dirty="0">
                        <a:solidFill>
                          <a:srgbClr val="000000"/>
                        </a:solidFill>
                        <a:latin typeface="Calibri"/>
                      </a:endParaRPr>
                    </a:p>
                  </a:txBody>
                  <a:tcPr marL="8313" marR="8313" marT="83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Porto Velho</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3.000.000,00</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6880">
                <a:tc vMerge="1">
                  <a:txBody>
                    <a:bodyPr/>
                    <a:lstStyle/>
                    <a:p>
                      <a:endParaRPr lang="pt-BR"/>
                    </a:p>
                  </a:txBody>
                  <a:tcPr/>
                </a:tc>
                <a:tc>
                  <a:txBody>
                    <a:bodyPr/>
                    <a:lstStyle/>
                    <a:p>
                      <a:pPr algn="l" fontAlgn="ctr"/>
                      <a:r>
                        <a:rPr lang="pt-BR" sz="1600" u="none" strike="noStrike" dirty="0"/>
                        <a:t>3. Ações de Educação ambiental e patrimonial a montante e jusante do empreendimento</a:t>
                      </a:r>
                      <a:endParaRPr lang="pt-BR" sz="16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 </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7.000.000,00</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6580">
                <a:tc vMerge="1">
                  <a:txBody>
                    <a:bodyPr/>
                    <a:lstStyle/>
                    <a:p>
                      <a:endParaRPr lang="pt-BR"/>
                    </a:p>
                  </a:txBody>
                  <a:tcPr/>
                </a:tc>
                <a:tc>
                  <a:txBody>
                    <a:bodyPr/>
                    <a:lstStyle/>
                    <a:p>
                      <a:pPr algn="l" fontAlgn="b"/>
                      <a:r>
                        <a:rPr lang="pt-BR" sz="1600" u="none" strike="noStrike" dirty="0"/>
                        <a:t>4. Implantação no Campus da UNIR do CETAS - Centro de Triagem de animais silvestres - repasse UNIR/IBAMA</a:t>
                      </a:r>
                      <a:endParaRPr lang="pt-BR" sz="1600" b="0" i="0" u="none" strike="noStrike" dirty="0">
                        <a:solidFill>
                          <a:srgbClr val="000000"/>
                        </a:solidFill>
                        <a:latin typeface="Calibri"/>
                      </a:endParaRPr>
                    </a:p>
                  </a:txBody>
                  <a:tcPr marL="8313" marR="8313" marT="83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a:t>Porto Velho</a:t>
                      </a:r>
                      <a:endParaRPr lang="pt-BR" sz="1400" b="0" i="0" u="none" strike="noStrike">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5.000.000,00</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6880">
                <a:tc vMerge="1">
                  <a:txBody>
                    <a:bodyPr/>
                    <a:lstStyle/>
                    <a:p>
                      <a:endParaRPr lang="pt-BR"/>
                    </a:p>
                  </a:txBody>
                  <a:tcPr/>
                </a:tc>
                <a:tc>
                  <a:txBody>
                    <a:bodyPr/>
                    <a:lstStyle/>
                    <a:p>
                      <a:pPr algn="l" fontAlgn="ctr"/>
                      <a:r>
                        <a:rPr lang="pt-BR" sz="1600" u="none" strike="noStrike" dirty="0"/>
                        <a:t>5. Ações para comunidades a Jusante da Usina (agroindústrias, barcos, frigoríficos)</a:t>
                      </a:r>
                      <a:endParaRPr lang="pt-BR" sz="16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a:t> </a:t>
                      </a:r>
                      <a:endParaRPr lang="pt-BR" sz="1400" b="0" i="0" u="none" strike="noStrike">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4.200.000,00</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6880">
                <a:tc vMerge="1">
                  <a:txBody>
                    <a:bodyPr/>
                    <a:lstStyle/>
                    <a:p>
                      <a:endParaRPr lang="pt-BR"/>
                    </a:p>
                  </a:txBody>
                  <a:tcPr/>
                </a:tc>
                <a:tc>
                  <a:txBody>
                    <a:bodyPr/>
                    <a:lstStyle/>
                    <a:p>
                      <a:pPr algn="l" fontAlgn="b"/>
                      <a:r>
                        <a:rPr lang="pt-BR" sz="1600" u="none" strike="noStrike" dirty="0"/>
                        <a:t>6. Recuperação e Implantação de estradas vicinais do município de Porto Velho.</a:t>
                      </a:r>
                      <a:endParaRPr lang="pt-BR" sz="1600" b="0" i="0" u="none" strike="noStrike" dirty="0">
                        <a:solidFill>
                          <a:srgbClr val="000000"/>
                        </a:solidFill>
                        <a:latin typeface="Calibri"/>
                      </a:endParaRPr>
                    </a:p>
                  </a:txBody>
                  <a:tcPr marL="8313" marR="8313" marT="83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Porto Velho</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400" u="none" strike="noStrike" dirty="0"/>
                        <a:t>20.083.842,00</a:t>
                      </a: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15">
                <a:tc vMerge="1">
                  <a:txBody>
                    <a:bodyPr/>
                    <a:lstStyle/>
                    <a:p>
                      <a:endParaRPr lang="pt-BR"/>
                    </a:p>
                  </a:txBody>
                  <a:tcPr/>
                </a:tc>
                <a:tc>
                  <a:txBody>
                    <a:bodyPr/>
                    <a:lstStyle/>
                    <a:p>
                      <a:pPr algn="l" fontAlgn="ct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pt-BR" sz="1600" b="1" u="none" strike="noStrike" dirty="0" smtClean="0"/>
                        <a:t>59.283.842,00</a:t>
                      </a:r>
                    </a:p>
                    <a:p>
                      <a:pPr algn="ctr" fontAlgn="ctr"/>
                      <a:endParaRPr lang="pt-BR" sz="1400" b="0" i="0" u="none" strike="noStrike" dirty="0">
                        <a:solidFill>
                          <a:srgbClr val="000000"/>
                        </a:solidFill>
                        <a:latin typeface="Calibri"/>
                      </a:endParaRPr>
                    </a:p>
                  </a:txBody>
                  <a:tcPr marL="8313" marR="8313" marT="83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P spid="2"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448887" y="1080655"/>
            <a:ext cx="8362603" cy="4754879"/>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681644" y="1214439"/>
            <a:ext cx="7957531" cy="4404965"/>
          </a:xfrm>
          <a:prstGeom prst="roundRect">
            <a:avLst>
              <a:gd name="adj" fmla="val 2264"/>
            </a:avLst>
          </a:prstGeom>
          <a:solidFill>
            <a:schemeClr val="bg1"/>
          </a:solidFill>
          <a:ln w="3175" algn="ctr">
            <a:solidFill>
              <a:srgbClr val="1EB53A"/>
            </a:solidFill>
            <a:round/>
            <a:headEnd/>
            <a:tailEnd/>
          </a:ln>
        </p:spPr>
        <p:txBody>
          <a:bodyPr anchor="ctr"/>
          <a:lstStyle/>
          <a:p>
            <a:r>
              <a:rPr lang="pt-BR" dirty="0" smtClean="0"/>
              <a:t> </a:t>
            </a:r>
          </a:p>
          <a:p>
            <a:pPr>
              <a:buFont typeface="Arial" pitchFamily="34" charset="0"/>
              <a:buChar char="•"/>
            </a:pPr>
            <a:r>
              <a:rPr lang="pt-BR" dirty="0" smtClean="0"/>
              <a:t>Integração de esforços e investimentos entre a Santo Antônio Energia e Prefeitura Municipal, visando a revitalização global do acervo existente da EFMM entre o pátio ferroviário de Porto Velho e a UHE Santo Antônio. </a:t>
            </a:r>
          </a:p>
          <a:p>
            <a:r>
              <a:rPr lang="pt-BR" dirty="0" smtClean="0"/>
              <a:t> </a:t>
            </a:r>
          </a:p>
          <a:p>
            <a:pPr>
              <a:buFont typeface="Arial" pitchFamily="34" charset="0"/>
              <a:buChar char="•"/>
            </a:pPr>
            <a:r>
              <a:rPr lang="pt-BR" dirty="0" smtClean="0"/>
              <a:t>O pátio será transformado num grande museu aberto, com material rodante exposto ao ar livre, instalação de um Museu na antiga Oficina e reativação da linha de trem, que partiria de Porto Velho, com destino a Santo Antônio e com parada na Vila da Candelária. </a:t>
            </a:r>
          </a:p>
          <a:p>
            <a:r>
              <a:rPr lang="pt-BR" dirty="0" smtClean="0"/>
              <a:t> </a:t>
            </a:r>
          </a:p>
          <a:p>
            <a:pPr>
              <a:buFont typeface="Arial" pitchFamily="34" charset="0"/>
              <a:buChar char="•"/>
            </a:pPr>
            <a:r>
              <a:rPr lang="pt-BR" dirty="0" smtClean="0"/>
              <a:t>Em paralelo será contemplada pela Prefeitura de Porto Velho a desocupação de trechos invadidos e revitalização de uma grande área nas proximidades da ferrovia. O projeto prevê a construção de equipamentos como quadras esportivas, observatório de pássaros, praças, mirante, além de tratamento paisagístico para todo o parque.</a:t>
            </a: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5" y="85725"/>
            <a:ext cx="8852420" cy="304699"/>
          </a:xfrm>
          <a:prstGeom prst="rect">
            <a:avLst/>
          </a:prstGeom>
          <a:noFill/>
          <a:ln w="9525">
            <a:noFill/>
            <a:miter lim="800000"/>
            <a:headEnd/>
            <a:tailEnd/>
          </a:ln>
        </p:spPr>
        <p:txBody>
          <a:bodyPr wrap="square" lIns="0" tIns="0" rIns="0" bIns="0">
            <a:spAutoFit/>
          </a:bodyPr>
          <a:lstStyle/>
          <a:p>
            <a:pPr>
              <a:lnSpc>
                <a:spcPct val="90000"/>
              </a:lnSpc>
            </a:pPr>
            <a:r>
              <a:rPr lang="pt-BR" sz="2200" dirty="0" smtClean="0"/>
              <a:t>Revitalização  Estrada de Ferro Madeira Mamoré - Objetivos</a:t>
            </a:r>
            <a:endParaRPr lang="pt-BR" sz="2200" dirty="0"/>
          </a:p>
        </p:txBody>
      </p:sp>
      <p:sp>
        <p:nvSpPr>
          <p:cNvPr id="30729" name="CaixaDeTexto 4"/>
          <p:cNvSpPr txBox="1">
            <a:spLocks noChangeArrowheads="1"/>
          </p:cNvSpPr>
          <p:nvPr/>
        </p:nvSpPr>
        <p:spPr bwMode="auto">
          <a:xfrm>
            <a:off x="933450" y="2271713"/>
            <a:ext cx="7500938" cy="923330"/>
          </a:xfrm>
          <a:prstGeom prst="rect">
            <a:avLst/>
          </a:prstGeom>
          <a:noFill/>
          <a:ln w="9525">
            <a:noFill/>
            <a:miter lim="800000"/>
            <a:headEnd/>
            <a:tailEnd/>
          </a:ln>
        </p:spPr>
        <p:txBody>
          <a:bodyPr>
            <a:spAutoFit/>
          </a:bodyPr>
          <a:lstStyle/>
          <a:p>
            <a:r>
              <a:rPr lang="pt-BR" dirty="0" smtClean="0">
                <a:solidFill>
                  <a:schemeClr val="tx2"/>
                </a:solidFill>
              </a:rPr>
              <a:t>.</a:t>
            </a:r>
            <a:endParaRPr lang="pt-BR" dirty="0">
              <a:solidFill>
                <a:schemeClr val="tx2"/>
              </a:solidFill>
            </a:endParaRPr>
          </a:p>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Picture 4" descr="S44_caj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843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12" name="Retângulo de cantos arredondados 11"/>
          <p:cNvSpPr>
            <a:spLocks noChangeArrowheads="1"/>
          </p:cNvSpPr>
          <p:nvPr/>
        </p:nvSpPr>
        <p:spPr bwMode="auto">
          <a:xfrm>
            <a:off x="312739" y="696914"/>
            <a:ext cx="8216120" cy="567063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3" name="Retângulo de cantos arredondados 19"/>
          <p:cNvSpPr>
            <a:spLocks noChangeArrowheads="1"/>
          </p:cNvSpPr>
          <p:nvPr/>
        </p:nvSpPr>
        <p:spPr bwMode="auto">
          <a:xfrm>
            <a:off x="498764" y="814388"/>
            <a:ext cx="7830589" cy="5386907"/>
          </a:xfrm>
          <a:prstGeom prst="roundRect">
            <a:avLst>
              <a:gd name="adj" fmla="val 2264"/>
            </a:avLst>
          </a:prstGeom>
          <a:solidFill>
            <a:schemeClr val="bg1"/>
          </a:solidFill>
          <a:ln w="3175" algn="ctr">
            <a:solidFill>
              <a:srgbClr val="1EB53A"/>
            </a:solidFill>
            <a:round/>
            <a:headEnd/>
            <a:tailEnd/>
          </a:ln>
        </p:spPr>
        <p:txBody>
          <a:bodyPr anchor="ctr"/>
          <a:lstStyle/>
          <a:p>
            <a:pPr lvl="0" eaLnBrk="0" hangingPunct="0">
              <a:buFontTx/>
              <a:buChar char="•"/>
            </a:pPr>
            <a:r>
              <a:rPr lang="pt-BR" dirty="0" smtClean="0">
                <a:latin typeface="Arial" pitchFamily="34" charset="0"/>
                <a:ea typeface="Calibri" pitchFamily="34" charset="0"/>
                <a:cs typeface="Arial" pitchFamily="34" charset="0"/>
              </a:rPr>
              <a:t>Elabora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de plano de manejo sustent</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vel do conjunto, integrado ao Programa de Turismo e Lazer em in</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cio de implanta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pela SAESA;</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Viabiliza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e reativa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do percurso de 7 km da linha f</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rrea entre Porto Velho e Santo Antônio, tombado pelo IPHAN;</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Implanta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do Museu da Estrada de Ferro Madeira Mamor</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Resgate e Conserva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dos Bens M</a:t>
            </a:r>
            <a:r>
              <a:rPr lang="pt-BR" dirty="0" smtClean="0">
                <a:latin typeface="Calibri"/>
                <a:ea typeface="Calibri" pitchFamily="34" charset="0"/>
                <a:cs typeface="Arial" pitchFamily="34" charset="0"/>
              </a:rPr>
              <a:t>ó</a:t>
            </a:r>
            <a:r>
              <a:rPr lang="pt-BR" dirty="0" smtClean="0">
                <a:latin typeface="Arial" pitchFamily="34" charset="0"/>
                <a:ea typeface="Calibri" pitchFamily="34" charset="0"/>
                <a:cs typeface="Arial" pitchFamily="34" charset="0"/>
              </a:rPr>
              <a:t>veis remanescentes do patrimônio da Estrada de Ferro Madeira Mamor</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 na </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rea de interven</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direta da UHE Santo Antônio;</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Recupera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e revitaliza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rea onde se encontram as ru</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nas do hospital e cemit</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rio da Candel</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ria;</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Recupera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e revitaliza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rea onde se encontra a igreja de Santo Antônio;</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Constru</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e implanta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de um Centro de Mem</a:t>
            </a:r>
            <a:r>
              <a:rPr lang="pt-BR" dirty="0" smtClean="0">
                <a:latin typeface="Calibri"/>
                <a:ea typeface="Calibri" pitchFamily="34" charset="0"/>
                <a:cs typeface="Arial" pitchFamily="34" charset="0"/>
              </a:rPr>
              <a:t>ó</a:t>
            </a:r>
            <a:r>
              <a:rPr lang="pt-BR" dirty="0" smtClean="0">
                <a:latin typeface="Arial" pitchFamily="34" charset="0"/>
                <a:ea typeface="Calibri" pitchFamily="34" charset="0"/>
                <a:cs typeface="Arial" pitchFamily="34" charset="0"/>
              </a:rPr>
              <a:t>ria dos Povos Ind</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genas;</a:t>
            </a:r>
          </a:p>
          <a:p>
            <a:pPr lvl="0" eaLnBrk="0" hangingPunct="0">
              <a:buFontTx/>
              <a:buChar char="•"/>
            </a:pPr>
            <a:endParaRPr lang="pt-BR" sz="8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Constru</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e implanta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de um Centro de Mem</a:t>
            </a:r>
            <a:r>
              <a:rPr lang="pt-BR" dirty="0" smtClean="0">
                <a:latin typeface="Calibri"/>
                <a:ea typeface="Calibri" pitchFamily="34" charset="0"/>
                <a:cs typeface="Arial" pitchFamily="34" charset="0"/>
              </a:rPr>
              <a:t>ó</a:t>
            </a:r>
            <a:r>
              <a:rPr lang="pt-BR" dirty="0" smtClean="0">
                <a:latin typeface="Arial" pitchFamily="34" charset="0"/>
                <a:ea typeface="Calibri" pitchFamily="34" charset="0"/>
                <a:cs typeface="Arial" pitchFamily="34" charset="0"/>
              </a:rPr>
              <a:t>ria dos trabalhadores vitimados pela constru</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Estrada de Ferro Madeira Mamor</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a:t>
            </a:r>
            <a:endParaRPr lang="pt-BR" sz="1600" dirty="0" smtClean="0">
              <a:latin typeface="Arial" pitchFamily="34" charset="0"/>
              <a:cs typeface="Arial" pitchFamily="34" charset="0"/>
            </a:endParaRPr>
          </a:p>
        </p:txBody>
      </p:sp>
      <p:pic>
        <p:nvPicPr>
          <p:cNvPr id="1844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10" name="CaixaDeTexto 9"/>
          <p:cNvSpPr txBox="1"/>
          <p:nvPr/>
        </p:nvSpPr>
        <p:spPr>
          <a:xfrm>
            <a:off x="0" y="0"/>
            <a:ext cx="8944495" cy="677108"/>
          </a:xfrm>
          <a:prstGeom prst="rect">
            <a:avLst/>
          </a:prstGeom>
          <a:noFill/>
        </p:spPr>
        <p:txBody>
          <a:bodyPr wrap="square" rtlCol="0">
            <a:spAutoFit/>
          </a:bodyPr>
          <a:lstStyle/>
          <a:p>
            <a:pPr lvl="0"/>
            <a:r>
              <a:rPr lang="pt-BR" sz="2000" dirty="0" smtClean="0">
                <a:latin typeface="Arial" pitchFamily="34" charset="0"/>
                <a:ea typeface="Calibri" pitchFamily="34" charset="0"/>
                <a:cs typeface="Arial" pitchFamily="34" charset="0"/>
              </a:rPr>
              <a:t>Revitalização Estrada de Ferro Madeira Mamoré </a:t>
            </a:r>
            <a:r>
              <a:rPr lang="pt-BR" dirty="0" smtClean="0">
                <a:latin typeface="Arial" pitchFamily="34" charset="0"/>
                <a:ea typeface="Calibri" pitchFamily="34" charset="0"/>
                <a:cs typeface="Arial" pitchFamily="34" charset="0"/>
              </a:rPr>
              <a:t>– Ações da Santo Antônio Energia.</a:t>
            </a:r>
            <a:endParaRPr lang="pt-BR" sz="1600" dirty="0" smtClean="0">
              <a:latin typeface="Arial"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5"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12" name="Retângulo de cantos arredondados 11"/>
          <p:cNvSpPr>
            <a:spLocks noChangeArrowheads="1"/>
          </p:cNvSpPr>
          <p:nvPr/>
        </p:nvSpPr>
        <p:spPr bwMode="auto">
          <a:xfrm>
            <a:off x="312739" y="696914"/>
            <a:ext cx="8216120" cy="5670636"/>
          </a:xfrm>
          <a:prstGeom prst="roundRect">
            <a:avLst>
              <a:gd name="adj" fmla="val 2264"/>
            </a:avLst>
          </a:prstGeom>
          <a:noFill/>
          <a:ln w="3175" algn="ctr">
            <a:solidFill>
              <a:srgbClr val="E8DD11"/>
            </a:solidFill>
            <a:round/>
            <a:headEnd/>
            <a:tailEnd/>
          </a:ln>
        </p:spPr>
        <p:txBody>
          <a:bodyPr anchor="ctr"/>
          <a:lstStyle/>
          <a:p>
            <a:pPr algn="ctr">
              <a:defRPr/>
            </a:pPr>
            <a:endParaRPr lang="pt-BR">
              <a:solidFill>
                <a:schemeClr val="lt1"/>
              </a:solidFill>
              <a:latin typeface="+mn-lt"/>
              <a:cs typeface="+mn-cs"/>
            </a:endParaRPr>
          </a:p>
        </p:txBody>
      </p:sp>
      <p:sp>
        <p:nvSpPr>
          <p:cNvPr id="13" name="Retângulo de cantos arredondados 19"/>
          <p:cNvSpPr>
            <a:spLocks noChangeArrowheads="1"/>
          </p:cNvSpPr>
          <p:nvPr/>
        </p:nvSpPr>
        <p:spPr bwMode="auto">
          <a:xfrm>
            <a:off x="498764" y="814388"/>
            <a:ext cx="7830589" cy="5386907"/>
          </a:xfrm>
          <a:prstGeom prst="roundRect">
            <a:avLst>
              <a:gd name="adj" fmla="val 2264"/>
            </a:avLst>
          </a:prstGeom>
          <a:solidFill>
            <a:schemeClr val="bg1"/>
          </a:solidFill>
          <a:ln w="3175" algn="ctr">
            <a:solidFill>
              <a:srgbClr val="1EB53A"/>
            </a:solidFill>
            <a:round/>
            <a:headEnd/>
            <a:tailEnd/>
          </a:ln>
        </p:spPr>
        <p:txBody>
          <a:bodyPr anchor="ctr"/>
          <a:lstStyle/>
          <a:p>
            <a:pPr lvl="0" eaLnBrk="0" hangingPunct="0">
              <a:buFontTx/>
              <a:buChar char="•"/>
            </a:pPr>
            <a:endParaRPr lang="pt-BR" sz="1600" dirty="0" smtClean="0">
              <a:latin typeface="Arial" pitchFamily="34" charset="0"/>
              <a:cs typeface="Arial" pitchFamily="34" charset="0"/>
            </a:endParaRPr>
          </a:p>
        </p:txBody>
      </p:sp>
      <p:pic>
        <p:nvPicPr>
          <p:cNvPr id="18440"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sp>
        <p:nvSpPr>
          <p:cNvPr id="10" name="CaixaDeTexto 9"/>
          <p:cNvSpPr txBox="1"/>
          <p:nvPr/>
        </p:nvSpPr>
        <p:spPr>
          <a:xfrm>
            <a:off x="0" y="0"/>
            <a:ext cx="8944495" cy="400110"/>
          </a:xfrm>
          <a:prstGeom prst="rect">
            <a:avLst/>
          </a:prstGeom>
          <a:noFill/>
        </p:spPr>
        <p:txBody>
          <a:bodyPr wrap="square" rtlCol="0">
            <a:spAutoFit/>
          </a:bodyPr>
          <a:lstStyle/>
          <a:p>
            <a:pPr lvl="0"/>
            <a:r>
              <a:rPr lang="pt-BR" sz="2000" dirty="0" smtClean="0">
                <a:latin typeface="Arial" pitchFamily="34" charset="0"/>
                <a:ea typeface="Calibri" pitchFamily="34" charset="0"/>
                <a:cs typeface="Arial" pitchFamily="34" charset="0"/>
              </a:rPr>
              <a:t>Estrada de Ferro Madeira Mamoré</a:t>
            </a:r>
            <a:endParaRPr lang="pt-BR" sz="1600" dirty="0" smtClean="0">
              <a:latin typeface="Arial" pitchFamily="34" charset="0"/>
              <a:cs typeface="Arial" pitchFamily="34" charset="0"/>
            </a:endParaRPr>
          </a:p>
        </p:txBody>
      </p:sp>
      <p:pic>
        <p:nvPicPr>
          <p:cNvPr id="8" name="Imagem 7"/>
          <p:cNvPicPr/>
          <p:nvPr/>
        </p:nvPicPr>
        <p:blipFill>
          <a:blip r:embed="rId5" cstate="print"/>
          <a:srcRect/>
          <a:stretch>
            <a:fillRect/>
          </a:stretch>
        </p:blipFill>
        <p:spPr bwMode="auto">
          <a:xfrm>
            <a:off x="1479665" y="964276"/>
            <a:ext cx="5685905" cy="5004262"/>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746" name="Picture 2" descr="S38_fund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1747"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1748" name="CaixaDeTexto 2"/>
          <p:cNvSpPr txBox="1">
            <a:spLocks noChangeArrowheads="1"/>
          </p:cNvSpPr>
          <p:nvPr/>
        </p:nvSpPr>
        <p:spPr bwMode="auto">
          <a:xfrm>
            <a:off x="214313" y="71438"/>
            <a:ext cx="8414298" cy="307777"/>
          </a:xfrm>
          <a:prstGeom prst="rect">
            <a:avLst/>
          </a:prstGeom>
          <a:noFill/>
          <a:ln w="9525">
            <a:noFill/>
            <a:miter lim="800000"/>
            <a:headEnd/>
            <a:tailEnd/>
          </a:ln>
        </p:spPr>
        <p:txBody>
          <a:bodyPr wrap="square" lIns="0" tIns="0" rIns="0" bIns="0">
            <a:spAutoFit/>
          </a:bodyPr>
          <a:lstStyle/>
          <a:p>
            <a:r>
              <a:rPr lang="pt-BR" sz="2000" dirty="0" smtClean="0">
                <a:latin typeface="Arial" pitchFamily="34" charset="0"/>
                <a:ea typeface="Calibri" pitchFamily="34" charset="0"/>
                <a:cs typeface="Arial" pitchFamily="34" charset="0"/>
              </a:rPr>
              <a:t>Revitalização Estrada de Ferro Madeira Mamoré - </a:t>
            </a:r>
            <a:r>
              <a:rPr lang="pt-BR" sz="2000" dirty="0" smtClean="0"/>
              <a:t>Reforma do Galpão 2 </a:t>
            </a:r>
            <a:endParaRPr lang="pt-BR" sz="2000" dirty="0"/>
          </a:p>
        </p:txBody>
      </p:sp>
      <p:pic>
        <p:nvPicPr>
          <p:cNvPr id="31781"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pic>
        <p:nvPicPr>
          <p:cNvPr id="11" name="Picture 2" descr="J:\A H E  S A N T O  A N T O N I O\FOTOS\2009\04 - Abril\2009.04.22 - Obra Principal\_MG_2129.JPG"/>
          <p:cNvPicPr>
            <a:picLocks noChangeAspect="1" noChangeArrowheads="1"/>
          </p:cNvPicPr>
          <p:nvPr/>
        </p:nvPicPr>
        <p:blipFill>
          <a:blip r:embed="rId6" cstate="print"/>
          <a:srcRect b="10948"/>
          <a:stretch>
            <a:fillRect/>
          </a:stretch>
        </p:blipFill>
        <p:spPr bwMode="auto">
          <a:xfrm>
            <a:off x="1246909" y="931322"/>
            <a:ext cx="7057881" cy="4713020"/>
          </a:xfrm>
          <a:prstGeom prst="rect">
            <a:avLst/>
          </a:prstGeom>
          <a:noFill/>
          <a:ln w="9525">
            <a:noFill/>
            <a:miter lim="800000"/>
            <a:headEnd/>
            <a:tailEnd/>
          </a:ln>
        </p:spPr>
      </p:pic>
      <p:pic>
        <p:nvPicPr>
          <p:cNvPr id="12" name="Imagem 11" descr="IMG_1043.JPG"/>
          <p:cNvPicPr>
            <a:picLocks noChangeAspect="1"/>
          </p:cNvPicPr>
          <p:nvPr/>
        </p:nvPicPr>
        <p:blipFill>
          <a:blip r:embed="rId7" cstate="email"/>
          <a:stretch>
            <a:fillRect/>
          </a:stretch>
        </p:blipFill>
        <p:spPr>
          <a:xfrm>
            <a:off x="522046" y="1161966"/>
            <a:ext cx="2902798" cy="21770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806449" y="1080656"/>
            <a:ext cx="8005041" cy="4721628"/>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931025" y="1214439"/>
            <a:ext cx="7708150" cy="4421590"/>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sz="1600" spc="100">
              <a:solidFill>
                <a:schemeClr val="lt1"/>
              </a:solidFill>
              <a:latin typeface="+mn-lt"/>
              <a:cs typeface="+mn-cs"/>
            </a:endParaRP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4" y="0"/>
            <a:ext cx="9051925" cy="304699"/>
          </a:xfrm>
          <a:prstGeom prst="rect">
            <a:avLst/>
          </a:prstGeom>
          <a:noFill/>
          <a:ln w="9525">
            <a:noFill/>
            <a:miter lim="800000"/>
            <a:headEnd/>
            <a:tailEnd/>
          </a:ln>
        </p:spPr>
        <p:txBody>
          <a:bodyPr wrap="square" lIns="0" tIns="0" rIns="0" bIns="0">
            <a:spAutoFit/>
          </a:bodyPr>
          <a:lstStyle/>
          <a:p>
            <a:pPr>
              <a:lnSpc>
                <a:spcPct val="90000"/>
              </a:lnSpc>
            </a:pPr>
            <a:r>
              <a:rPr lang="pt-BR" sz="2200" dirty="0" smtClean="0"/>
              <a:t>PROGRAMA DE EDUCAÇÃO AMBIENTAL- Principais Objetivos</a:t>
            </a:r>
            <a:endParaRPr lang="pt-BR" sz="2200" dirty="0"/>
          </a:p>
        </p:txBody>
      </p:sp>
      <p:sp>
        <p:nvSpPr>
          <p:cNvPr id="30729" name="CaixaDeTexto 4"/>
          <p:cNvSpPr txBox="1">
            <a:spLocks noChangeArrowheads="1"/>
          </p:cNvSpPr>
          <p:nvPr/>
        </p:nvSpPr>
        <p:spPr bwMode="auto">
          <a:xfrm>
            <a:off x="933450" y="2271713"/>
            <a:ext cx="7500938" cy="646331"/>
          </a:xfrm>
          <a:prstGeom prst="rect">
            <a:avLst/>
          </a:prstGeom>
          <a:noFill/>
          <a:ln w="9525">
            <a:noFill/>
            <a:miter lim="800000"/>
            <a:headEnd/>
            <a:tailEnd/>
          </a:ln>
        </p:spPr>
        <p:txBody>
          <a:bodyPr>
            <a:spAutoFit/>
          </a:bodyPr>
          <a:lstStyle/>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16" name="CaixaDeTexto 15"/>
          <p:cNvSpPr txBox="1"/>
          <p:nvPr/>
        </p:nvSpPr>
        <p:spPr>
          <a:xfrm>
            <a:off x="980902" y="1429789"/>
            <a:ext cx="7614458" cy="4154984"/>
          </a:xfrm>
          <a:prstGeom prst="rect">
            <a:avLst/>
          </a:prstGeom>
          <a:noFill/>
        </p:spPr>
        <p:txBody>
          <a:bodyPr wrap="square" rtlCol="0">
            <a:spAutoFit/>
          </a:bodyPr>
          <a:lstStyle/>
          <a:p>
            <a:pPr lvl="0">
              <a:buFontTx/>
              <a:buChar char="•"/>
            </a:pPr>
            <a:r>
              <a:rPr lang="pt-BR" dirty="0" smtClean="0">
                <a:latin typeface="Arial" pitchFamily="34" charset="0"/>
                <a:ea typeface="Calibri" pitchFamily="34" charset="0"/>
                <a:cs typeface="Arial" pitchFamily="34" charset="0"/>
              </a:rPr>
              <a:t> Capacitar grupos sociais para intervirem, de modo qualificado, nas questões referentes </a:t>
            </a:r>
            <a:r>
              <a:rPr lang="pt-BR" dirty="0" smtClean="0">
                <a:latin typeface="Calibri"/>
                <a:ea typeface="Calibri" pitchFamily="34" charset="0"/>
                <a:cs typeface="Arial" pitchFamily="34" charset="0"/>
              </a:rPr>
              <a:t>à</a:t>
            </a:r>
            <a:r>
              <a:rPr lang="pt-BR" dirty="0" smtClean="0">
                <a:latin typeface="Arial" pitchFamily="34" charset="0"/>
                <a:ea typeface="Calibri" pitchFamily="34" charset="0"/>
                <a:cs typeface="Arial" pitchFamily="34" charset="0"/>
              </a:rPr>
              <a:t>s questões ambientais locais, sob o enfoque da sustentabilidade.</a:t>
            </a:r>
          </a:p>
          <a:p>
            <a:pPr lvl="0">
              <a:buFontTx/>
              <a:buChar char="•"/>
            </a:pPr>
            <a:endParaRPr lang="pt-BR" sz="16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 Despertar o olhar cr</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tico e a capacidade de avalia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das medidas e programas relacionados ao meio ambiente em fun</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de fatores ecol</a:t>
            </a:r>
            <a:r>
              <a:rPr lang="pt-BR" dirty="0" smtClean="0">
                <a:latin typeface="Calibri"/>
                <a:ea typeface="Calibri" pitchFamily="34" charset="0"/>
                <a:cs typeface="Arial" pitchFamily="34" charset="0"/>
              </a:rPr>
              <a:t>ó</a:t>
            </a:r>
            <a:r>
              <a:rPr lang="pt-BR" dirty="0" smtClean="0">
                <a:latin typeface="Arial" pitchFamily="34" charset="0"/>
                <a:ea typeface="Calibri" pitchFamily="34" charset="0"/>
                <a:cs typeface="Arial" pitchFamily="34" charset="0"/>
              </a:rPr>
              <a:t>gicos, pol</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ticos, econômicos, sociais, est</a:t>
            </a:r>
            <a:r>
              <a:rPr lang="pt-BR" dirty="0" smtClean="0">
                <a:latin typeface="Calibri"/>
                <a:ea typeface="Calibri" pitchFamily="34" charset="0"/>
                <a:cs typeface="Arial" pitchFamily="34" charset="0"/>
              </a:rPr>
              <a:t>é</a:t>
            </a:r>
            <a:r>
              <a:rPr lang="pt-BR" dirty="0" smtClean="0">
                <a:latin typeface="Arial" pitchFamily="34" charset="0"/>
                <a:ea typeface="Calibri" pitchFamily="34" charset="0"/>
                <a:cs typeface="Arial" pitchFamily="34" charset="0"/>
              </a:rPr>
              <a:t>ticos e educativos.</a:t>
            </a:r>
          </a:p>
          <a:p>
            <a:pPr lvl="0" eaLnBrk="0" hangingPunct="0">
              <a:buFontTx/>
              <a:buChar char="•"/>
            </a:pPr>
            <a:endParaRPr lang="pt-BR" sz="16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 Criar espa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os de discussão da realidade local para o desenvolvimento de mecanismos de articula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social, fortalecendo as pr</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ticas comunit</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rias sustent</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veis e garantindo a participa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popula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a:t>
            </a:r>
          </a:p>
          <a:p>
            <a:pPr lvl="0" eaLnBrk="0" hangingPunct="0">
              <a:buFontTx/>
              <a:buChar char="•"/>
            </a:pPr>
            <a:endParaRPr lang="pt-BR" sz="1600" dirty="0" smtClean="0">
              <a:latin typeface="Arial" pitchFamily="34" charset="0"/>
              <a:cs typeface="Arial" pitchFamily="34" charset="0"/>
            </a:endParaRPr>
          </a:p>
          <a:p>
            <a:pPr lvl="0" eaLnBrk="0" hangingPunct="0">
              <a:buFontTx/>
              <a:buChar char="•"/>
            </a:pPr>
            <a:r>
              <a:rPr lang="pt-BR" dirty="0" smtClean="0">
                <a:latin typeface="Arial" pitchFamily="34" charset="0"/>
                <a:ea typeface="Calibri" pitchFamily="34" charset="0"/>
                <a:cs typeface="Arial" pitchFamily="34" charset="0"/>
              </a:rPr>
              <a:t> Mapear, cadastrar/registrar e articular institui</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ões p</a:t>
            </a:r>
            <a:r>
              <a:rPr lang="pt-BR" dirty="0" smtClean="0">
                <a:latin typeface="Calibri"/>
                <a:ea typeface="Calibri" pitchFamily="34" charset="0"/>
                <a:cs typeface="Arial" pitchFamily="34" charset="0"/>
              </a:rPr>
              <a:t>ú</a:t>
            </a:r>
            <a:r>
              <a:rPr lang="pt-BR" dirty="0" smtClean="0">
                <a:latin typeface="Arial" pitchFamily="34" charset="0"/>
                <a:ea typeface="Calibri" pitchFamily="34" charset="0"/>
                <a:cs typeface="Arial" pitchFamily="34" charset="0"/>
              </a:rPr>
              <a:t>blicas e privadas, </a:t>
            </a:r>
            <a:r>
              <a:rPr lang="pt-BR" i="1" dirty="0" smtClean="0">
                <a:latin typeface="Arial" pitchFamily="34" charset="0"/>
                <a:ea typeface="Calibri" pitchFamily="34" charset="0"/>
                <a:cs typeface="Arial" pitchFamily="34" charset="0"/>
              </a:rPr>
              <a:t>stakeholders</a:t>
            </a:r>
            <a:r>
              <a:rPr lang="pt-BR" dirty="0" smtClean="0">
                <a:latin typeface="Arial" pitchFamily="34" charset="0"/>
                <a:ea typeface="Calibri" pitchFamily="34" charset="0"/>
                <a:cs typeface="Arial" pitchFamily="34" charset="0"/>
              </a:rPr>
              <a:t> e profissionais que atuam com a tem</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tica ambiental no munic</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pio para potencializar o desenvolvimento do PEA.</a:t>
            </a:r>
            <a:endParaRPr lang="pt-BR" dirty="0"/>
          </a:p>
        </p:txBody>
      </p:sp>
      <p:sp>
        <p:nvSpPr>
          <p:cNvPr id="129029" name="Rectangle 5"/>
          <p:cNvSpPr>
            <a:spLocks noChangeArrowheads="1"/>
          </p:cNvSpPr>
          <p:nvPr/>
        </p:nvSpPr>
        <p:spPr bwMode="auto">
          <a:xfrm>
            <a:off x="0" y="-40704"/>
            <a:ext cx="234360"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endParaRPr kumimoji="0" lang="pt-B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581891" y="1080655"/>
            <a:ext cx="8229599" cy="4871257"/>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781396" y="1214439"/>
            <a:ext cx="7857779" cy="4621096"/>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sz="1600" spc="100">
              <a:solidFill>
                <a:schemeClr val="lt1"/>
              </a:solidFill>
              <a:latin typeface="+mn-lt"/>
              <a:cs typeface="+mn-cs"/>
            </a:endParaRP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4" y="0"/>
            <a:ext cx="9051925" cy="304699"/>
          </a:xfrm>
          <a:prstGeom prst="rect">
            <a:avLst/>
          </a:prstGeom>
          <a:noFill/>
          <a:ln w="9525">
            <a:noFill/>
            <a:miter lim="800000"/>
            <a:headEnd/>
            <a:tailEnd/>
          </a:ln>
        </p:spPr>
        <p:txBody>
          <a:bodyPr wrap="square" lIns="0" tIns="0" rIns="0" bIns="0">
            <a:spAutoFit/>
          </a:bodyPr>
          <a:lstStyle/>
          <a:p>
            <a:pPr>
              <a:lnSpc>
                <a:spcPct val="90000"/>
              </a:lnSpc>
            </a:pPr>
            <a:r>
              <a:rPr lang="pt-BR" sz="2200" dirty="0" smtClean="0"/>
              <a:t>PROGRAMA DE EDUCAÇÃO AMBIENTAL- Estratégia de Implantação</a:t>
            </a:r>
            <a:endParaRPr lang="pt-BR" sz="2200" dirty="0"/>
          </a:p>
        </p:txBody>
      </p:sp>
      <p:sp>
        <p:nvSpPr>
          <p:cNvPr id="30729" name="CaixaDeTexto 4"/>
          <p:cNvSpPr txBox="1">
            <a:spLocks noChangeArrowheads="1"/>
          </p:cNvSpPr>
          <p:nvPr/>
        </p:nvSpPr>
        <p:spPr bwMode="auto">
          <a:xfrm>
            <a:off x="933450" y="2271713"/>
            <a:ext cx="7500938" cy="646331"/>
          </a:xfrm>
          <a:prstGeom prst="rect">
            <a:avLst/>
          </a:prstGeom>
          <a:noFill/>
          <a:ln w="9525">
            <a:noFill/>
            <a:miter lim="800000"/>
            <a:headEnd/>
            <a:tailEnd/>
          </a:ln>
        </p:spPr>
        <p:txBody>
          <a:bodyPr>
            <a:spAutoFit/>
          </a:bodyPr>
          <a:lstStyle/>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
        <p:nvSpPr>
          <p:cNvPr id="16" name="CaixaDeTexto 15"/>
          <p:cNvSpPr txBox="1"/>
          <p:nvPr/>
        </p:nvSpPr>
        <p:spPr>
          <a:xfrm>
            <a:off x="847898" y="1429789"/>
            <a:ext cx="7747462" cy="4093428"/>
          </a:xfrm>
          <a:prstGeom prst="rect">
            <a:avLst/>
          </a:prstGeom>
          <a:noFill/>
        </p:spPr>
        <p:txBody>
          <a:bodyPr wrap="square" rtlCol="0">
            <a:spAutoFit/>
          </a:bodyPr>
          <a:lstStyle/>
          <a:p>
            <a:pPr lvl="0" algn="just">
              <a:buFontTx/>
              <a:buChar char="•"/>
            </a:pPr>
            <a:r>
              <a:rPr lang="pt-BR" dirty="0" smtClean="0">
                <a:latin typeface="Arial" pitchFamily="34" charset="0"/>
                <a:ea typeface="Calibri" pitchFamily="34" charset="0"/>
                <a:cs typeface="Arial" pitchFamily="34" charset="0"/>
              </a:rPr>
              <a:t> Contrata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Amazônia Brasil Promo</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ões e </a:t>
            </a:r>
            <a:r>
              <a:rPr lang="pt-BR" dirty="0" err="1" smtClean="0">
                <a:latin typeface="Arial" pitchFamily="34" charset="0"/>
                <a:ea typeface="Calibri" pitchFamily="34" charset="0"/>
                <a:cs typeface="Arial" pitchFamily="34" charset="0"/>
              </a:rPr>
              <a:t>Ecodesenvolvimento</a:t>
            </a:r>
            <a:r>
              <a:rPr lang="pt-BR" dirty="0" smtClean="0">
                <a:latin typeface="Arial" pitchFamily="34" charset="0"/>
                <a:ea typeface="Calibri" pitchFamily="34" charset="0"/>
                <a:cs typeface="Arial" pitchFamily="34" charset="0"/>
              </a:rPr>
              <a:t> Ltda, (Equipe SAÚDE ALEGRIA) para implanta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do Programa, com foco na mobiliza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de cerca de </a:t>
            </a:r>
            <a:r>
              <a:rPr lang="pt-BR" u="sng" dirty="0" smtClean="0">
                <a:latin typeface="Arial" pitchFamily="34" charset="0"/>
                <a:ea typeface="Calibri" pitchFamily="34" charset="0"/>
                <a:cs typeface="Arial" pitchFamily="34" charset="0"/>
              </a:rPr>
              <a:t>52 comunidades rurais</a:t>
            </a:r>
            <a:r>
              <a:rPr lang="pt-BR" dirty="0" smtClean="0">
                <a:latin typeface="Arial" pitchFamily="34" charset="0"/>
                <a:ea typeface="Calibri" pitchFamily="34" charset="0"/>
                <a:cs typeface="Arial" pitchFamily="34" charset="0"/>
              </a:rPr>
              <a:t> que vivem nas margens do rio Madeira (a montante e jusante do empreendimento), de forma a evidenciar a responsabilidade socioambiental e o compromisso da SAESA em priorizar e valorizar os segmentos sociais mais vulner</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veis aos impactos da constru</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da UHE Santo Antonio. </a:t>
            </a:r>
          </a:p>
          <a:p>
            <a:pPr lvl="0" algn="just">
              <a:buFontTx/>
              <a:buChar char="•"/>
            </a:pPr>
            <a:endParaRPr lang="pt-BR" sz="1600" dirty="0" smtClean="0">
              <a:latin typeface="Arial" pitchFamily="34" charset="0"/>
              <a:cs typeface="Arial" pitchFamily="34" charset="0"/>
            </a:endParaRPr>
          </a:p>
          <a:p>
            <a:pPr lvl="0" algn="just" eaLnBrk="0" hangingPunct="0">
              <a:buFontTx/>
              <a:buChar char="•"/>
            </a:pPr>
            <a:r>
              <a:rPr lang="pt-BR" dirty="0" smtClean="0">
                <a:latin typeface="Arial" pitchFamily="34" charset="0"/>
                <a:ea typeface="Calibri" pitchFamily="34" charset="0"/>
                <a:cs typeface="Arial" pitchFamily="34" charset="0"/>
              </a:rPr>
              <a:t> Envolvimento da </a:t>
            </a:r>
            <a:r>
              <a:rPr lang="pt-BR" u="sng" dirty="0" smtClean="0">
                <a:latin typeface="Arial" pitchFamily="34" charset="0"/>
                <a:ea typeface="Calibri" pitchFamily="34" charset="0"/>
                <a:cs typeface="Arial" pitchFamily="34" charset="0"/>
              </a:rPr>
              <a:t>popula</a:t>
            </a:r>
            <a:r>
              <a:rPr lang="pt-BR" u="sng" dirty="0" smtClean="0">
                <a:latin typeface="Calibri"/>
                <a:ea typeface="Calibri" pitchFamily="34" charset="0"/>
                <a:cs typeface="Arial" pitchFamily="34" charset="0"/>
              </a:rPr>
              <a:t>ç</a:t>
            </a:r>
            <a:r>
              <a:rPr lang="pt-BR" u="sng" dirty="0" smtClean="0">
                <a:latin typeface="Arial" pitchFamily="34" charset="0"/>
                <a:ea typeface="Calibri" pitchFamily="34" charset="0"/>
                <a:cs typeface="Arial" pitchFamily="34" charset="0"/>
              </a:rPr>
              <a:t>ão urbana</a:t>
            </a:r>
            <a:r>
              <a:rPr lang="pt-BR" dirty="0" smtClean="0">
                <a:latin typeface="Arial" pitchFamily="34" charset="0"/>
                <a:ea typeface="Calibri" pitchFamily="34" charset="0"/>
                <a:cs typeface="Arial" pitchFamily="34" charset="0"/>
              </a:rPr>
              <a:t> de Porto Velho por meio do di</a:t>
            </a:r>
            <a:r>
              <a:rPr lang="pt-BR" dirty="0" smtClean="0">
                <a:latin typeface="Calibri"/>
                <a:ea typeface="Calibri" pitchFamily="34" charset="0"/>
                <a:cs typeface="Arial" pitchFamily="34" charset="0"/>
              </a:rPr>
              <a:t>á</a:t>
            </a:r>
            <a:r>
              <a:rPr lang="pt-BR" dirty="0" smtClean="0">
                <a:latin typeface="Arial" pitchFamily="34" charset="0"/>
                <a:ea typeface="Calibri" pitchFamily="34" charset="0"/>
                <a:cs typeface="Arial" pitchFamily="34" charset="0"/>
              </a:rPr>
              <a:t>logo e do processo participativo que vem sendo constru</a:t>
            </a:r>
            <a:r>
              <a:rPr lang="pt-BR" dirty="0" smtClean="0">
                <a:latin typeface="Calibri"/>
                <a:ea typeface="Calibri" pitchFamily="34" charset="0"/>
                <a:cs typeface="Arial" pitchFamily="34" charset="0"/>
              </a:rPr>
              <a:t>í</a:t>
            </a:r>
            <a:r>
              <a:rPr lang="pt-BR" dirty="0" smtClean="0">
                <a:latin typeface="Arial" pitchFamily="34" charset="0"/>
                <a:ea typeface="Calibri" pitchFamily="34" charset="0"/>
                <a:cs typeface="Arial" pitchFamily="34" charset="0"/>
              </a:rPr>
              <a:t>do com organiza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ões não governamentais, institui</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ões, associa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ões, movimentos sociais representativos e com os </a:t>
            </a:r>
            <a:r>
              <a:rPr lang="pt-BR" dirty="0" smtClean="0">
                <a:latin typeface="Calibri"/>
                <a:ea typeface="Calibri" pitchFamily="34" charset="0"/>
                <a:cs typeface="Arial" pitchFamily="34" charset="0"/>
              </a:rPr>
              <a:t>ó</a:t>
            </a:r>
            <a:r>
              <a:rPr lang="pt-BR" dirty="0" smtClean="0">
                <a:latin typeface="Arial" pitchFamily="34" charset="0"/>
                <a:ea typeface="Calibri" pitchFamily="34" charset="0"/>
                <a:cs typeface="Arial" pitchFamily="34" charset="0"/>
              </a:rPr>
              <a:t>rgãos do poder p</a:t>
            </a:r>
            <a:r>
              <a:rPr lang="pt-BR" dirty="0" smtClean="0">
                <a:latin typeface="Calibri"/>
                <a:ea typeface="Calibri" pitchFamily="34" charset="0"/>
                <a:cs typeface="Arial" pitchFamily="34" charset="0"/>
              </a:rPr>
              <a:t>ú</a:t>
            </a:r>
            <a:r>
              <a:rPr lang="pt-BR" dirty="0" smtClean="0">
                <a:latin typeface="Arial" pitchFamily="34" charset="0"/>
                <a:ea typeface="Calibri" pitchFamily="34" charset="0"/>
                <a:cs typeface="Arial" pitchFamily="34" charset="0"/>
              </a:rPr>
              <a:t>blico municipal e estadual com interface com o Programa de Educa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Ambiental, inclusive secretarias de educa</a:t>
            </a:r>
            <a:r>
              <a:rPr lang="pt-BR" dirty="0" smtClean="0">
                <a:latin typeface="Calibri"/>
                <a:ea typeface="Calibri" pitchFamily="34" charset="0"/>
                <a:cs typeface="Arial" pitchFamily="34" charset="0"/>
              </a:rPr>
              <a:t>ç</a:t>
            </a:r>
            <a:r>
              <a:rPr lang="pt-BR" dirty="0" smtClean="0">
                <a:latin typeface="Arial" pitchFamily="34" charset="0"/>
                <a:ea typeface="Calibri" pitchFamily="34" charset="0"/>
                <a:cs typeface="Arial" pitchFamily="34" charset="0"/>
              </a:rPr>
              <a:t>ão, sa</a:t>
            </a:r>
            <a:r>
              <a:rPr lang="pt-BR" dirty="0" smtClean="0">
                <a:latin typeface="Calibri"/>
                <a:ea typeface="Calibri" pitchFamily="34" charset="0"/>
                <a:cs typeface="Arial" pitchFamily="34" charset="0"/>
              </a:rPr>
              <a:t>ú</a:t>
            </a:r>
            <a:r>
              <a:rPr lang="pt-BR" dirty="0" smtClean="0">
                <a:latin typeface="Arial" pitchFamily="34" charset="0"/>
                <a:ea typeface="Calibri" pitchFamily="34" charset="0"/>
                <a:cs typeface="Arial" pitchFamily="34" charset="0"/>
              </a:rPr>
              <a:t>de, cultura, planejamento e meio ambiente.</a:t>
            </a:r>
            <a:endParaRPr lang="pt-BR" sz="2800" dirty="0" smtClean="0">
              <a:latin typeface="Arial" pitchFamily="34" charset="0"/>
              <a:cs typeface="Arial" pitchFamily="34" charset="0"/>
            </a:endParaRPr>
          </a:p>
        </p:txBody>
      </p:sp>
      <p:sp>
        <p:nvSpPr>
          <p:cNvPr id="129029" name="Rectangle 5"/>
          <p:cNvSpPr>
            <a:spLocks noChangeArrowheads="1"/>
          </p:cNvSpPr>
          <p:nvPr/>
        </p:nvSpPr>
        <p:spPr bwMode="auto">
          <a:xfrm>
            <a:off x="0" y="-40704"/>
            <a:ext cx="234360"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endParaRPr kumimoji="0" lang="pt-B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581891" y="1080656"/>
            <a:ext cx="8229599" cy="4721628"/>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781396" y="1214439"/>
            <a:ext cx="7857779" cy="4388339"/>
          </a:xfrm>
          <a:prstGeom prst="roundRect">
            <a:avLst>
              <a:gd name="adj" fmla="val 2264"/>
            </a:avLst>
          </a:prstGeom>
          <a:solidFill>
            <a:schemeClr val="bg1"/>
          </a:solidFill>
          <a:ln w="3175" algn="ctr">
            <a:solidFill>
              <a:srgbClr val="1EB53A"/>
            </a:solidFill>
            <a:round/>
            <a:headEnd/>
            <a:tailEnd/>
          </a:ln>
        </p:spPr>
        <p:txBody>
          <a:bodyPr anchor="ctr"/>
          <a:lstStyle/>
          <a:p>
            <a:pPr lvl="0">
              <a:buFontTx/>
              <a:buChar char="•"/>
            </a:pPr>
            <a:r>
              <a:rPr lang="pt-BR" dirty="0" smtClean="0">
                <a:solidFill>
                  <a:srgbClr val="000000"/>
                </a:solidFill>
                <a:latin typeface="Arial" pitchFamily="34" charset="0"/>
                <a:ea typeface="Calibri" pitchFamily="34" charset="0"/>
                <a:cs typeface="Arial" pitchFamily="34" charset="0"/>
              </a:rPr>
              <a:t>Ações de monitoramento das atividades econômicas e de lazer desenvolvidas nas várzeas formadas pelo rio Madeira, a jusante do empreendimento, em estreita integração com o Programa de Educação Ambiental, durante e após a implantação do AHE Santo Antônio. </a:t>
            </a:r>
          </a:p>
          <a:p>
            <a:pPr lvl="0">
              <a:buFontTx/>
              <a:buChar char="•"/>
            </a:pPr>
            <a:endParaRPr lang="pt-BR" dirty="0" smtClean="0">
              <a:latin typeface="Arial" pitchFamily="34" charset="0"/>
              <a:cs typeface="Arial" pitchFamily="34" charset="0"/>
            </a:endParaRPr>
          </a:p>
          <a:p>
            <a:pPr lvl="0" eaLnBrk="0" hangingPunct="0">
              <a:buFontTx/>
              <a:buChar char="•"/>
            </a:pPr>
            <a:r>
              <a:rPr lang="pt-BR" dirty="0" smtClean="0">
                <a:solidFill>
                  <a:srgbClr val="000000"/>
                </a:solidFill>
                <a:latin typeface="Arial" pitchFamily="34" charset="0"/>
                <a:ea typeface="Calibri" pitchFamily="34" charset="0"/>
                <a:cs typeface="Arial" pitchFamily="34" charset="0"/>
              </a:rPr>
              <a:t>Medidas efetivas de apoio às atividades econômicas desenvolvidas atualmente na área, inclusive nas várzeas, e a implantação de opções de trabalho e renda para a população local. Essas ações de apoio serão adotadas dissociadas da verificação de ocorrência de impactos derivados da implantação do empreendimento. Na hipótese da identificação de impactos e, caso se verifique que as ações executadas (ou em execução) não sejam suficientes ao adequado enfrentamento dos efeitos percebidos, novas e distintas medidas serão propostas, discutidas e implantadas. </a:t>
            </a:r>
            <a:endParaRPr lang="pt-BR" dirty="0" smtClean="0">
              <a:latin typeface="Arial" pitchFamily="34" charset="0"/>
              <a:cs typeface="Arial" pitchFamily="34" charset="0"/>
            </a:endParaRP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5" y="85725"/>
            <a:ext cx="7194550" cy="304800"/>
          </a:xfrm>
          <a:prstGeom prst="rect">
            <a:avLst/>
          </a:prstGeom>
          <a:noFill/>
          <a:ln w="9525">
            <a:noFill/>
            <a:miter lim="800000"/>
            <a:headEnd/>
            <a:tailEnd/>
          </a:ln>
        </p:spPr>
        <p:txBody>
          <a:bodyPr lIns="0" tIns="0" rIns="0" bIns="0">
            <a:spAutoFit/>
          </a:bodyPr>
          <a:lstStyle/>
          <a:p>
            <a:pPr>
              <a:lnSpc>
                <a:spcPct val="90000"/>
              </a:lnSpc>
            </a:pPr>
            <a:r>
              <a:rPr lang="pt-BR" sz="2200" dirty="0" smtClean="0"/>
              <a:t>PROGRAMA DE AÇÕES A JUSANTE</a:t>
            </a:r>
            <a:endParaRPr lang="pt-BR" sz="2200" dirty="0"/>
          </a:p>
        </p:txBody>
      </p:sp>
      <p:sp>
        <p:nvSpPr>
          <p:cNvPr id="30729" name="CaixaDeTexto 4"/>
          <p:cNvSpPr txBox="1">
            <a:spLocks noChangeArrowheads="1"/>
          </p:cNvSpPr>
          <p:nvPr/>
        </p:nvSpPr>
        <p:spPr bwMode="auto">
          <a:xfrm>
            <a:off x="933450" y="2271713"/>
            <a:ext cx="7500938" cy="646331"/>
          </a:xfrm>
          <a:prstGeom prst="rect">
            <a:avLst/>
          </a:prstGeom>
          <a:noFill/>
          <a:ln w="9525">
            <a:noFill/>
            <a:miter lim="800000"/>
            <a:headEnd/>
            <a:tailEnd/>
          </a:ln>
        </p:spPr>
        <p:txBody>
          <a:bodyPr>
            <a:spAutoFit/>
          </a:bodyPr>
          <a:lstStyle/>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8" descr="S92_jaco0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07922" name="Picture 50" descr="S92_jaco02"/>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grpSp>
        <p:nvGrpSpPr>
          <p:cNvPr id="2" name="Group 33"/>
          <p:cNvGrpSpPr>
            <a:grpSpLocks/>
          </p:cNvGrpSpPr>
          <p:nvPr/>
        </p:nvGrpSpPr>
        <p:grpSpPr bwMode="auto">
          <a:xfrm>
            <a:off x="232046" y="1074738"/>
            <a:ext cx="8813529" cy="5360349"/>
            <a:chOff x="90" y="2401"/>
            <a:chExt cx="3206" cy="2160"/>
          </a:xfrm>
        </p:grpSpPr>
        <p:sp>
          <p:nvSpPr>
            <p:cNvPr id="21" name="Retângulo de cantos arredondados 20"/>
            <p:cNvSpPr>
              <a:spLocks noChangeArrowheads="1"/>
            </p:cNvSpPr>
            <p:nvPr/>
          </p:nvSpPr>
          <p:spPr bwMode="auto">
            <a:xfrm>
              <a:off x="90" y="2401"/>
              <a:ext cx="3206" cy="2160"/>
            </a:xfrm>
            <a:prstGeom prst="roundRect">
              <a:avLst>
                <a:gd name="adj" fmla="val 1889"/>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20" name="Retângulo de cantos arredondados 19"/>
            <p:cNvSpPr>
              <a:spLocks noChangeArrowheads="1"/>
            </p:cNvSpPr>
            <p:nvPr/>
          </p:nvSpPr>
          <p:spPr bwMode="auto">
            <a:xfrm>
              <a:off x="169" y="2469"/>
              <a:ext cx="3066" cy="2004"/>
            </a:xfrm>
            <a:prstGeom prst="roundRect">
              <a:avLst>
                <a:gd name="adj" fmla="val 2264"/>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grpSp>
      <p:pic>
        <p:nvPicPr>
          <p:cNvPr id="68613"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68614"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dirty="0" smtClean="0"/>
              <a:t>Área a Jusante</a:t>
            </a:r>
            <a:endParaRPr lang="pt-BR" sz="2200" dirty="0"/>
          </a:p>
        </p:txBody>
      </p:sp>
      <p:sp>
        <p:nvSpPr>
          <p:cNvPr id="207909" name="CaixaDeTexto 12"/>
          <p:cNvSpPr txBox="1">
            <a:spLocks noChangeArrowheads="1"/>
          </p:cNvSpPr>
          <p:nvPr/>
        </p:nvSpPr>
        <p:spPr bwMode="auto">
          <a:xfrm>
            <a:off x="492125" y="2759075"/>
            <a:ext cx="5472113" cy="830997"/>
          </a:xfrm>
          <a:prstGeom prst="rect">
            <a:avLst/>
          </a:prstGeom>
          <a:noFill/>
          <a:ln w="9525">
            <a:noFill/>
            <a:miter lim="800000"/>
            <a:headEnd/>
            <a:tailEnd/>
          </a:ln>
        </p:spPr>
        <p:txBody>
          <a:bodyPr lIns="0" tIns="0" rIns="0" bIns="0">
            <a:spAutoFit/>
          </a:bodyPr>
          <a:lstStyle/>
          <a:p>
            <a:endParaRPr lang="pt-BR" dirty="0" smtClean="0"/>
          </a:p>
          <a:p>
            <a:endParaRPr lang="pt-BR" b="1" dirty="0" smtClean="0">
              <a:solidFill>
                <a:srgbClr val="00709E"/>
              </a:solidFill>
            </a:endParaRPr>
          </a:p>
          <a:p>
            <a:endParaRPr lang="pt-BR" b="1" dirty="0">
              <a:solidFill>
                <a:srgbClr val="00709E"/>
              </a:solidFill>
            </a:endParaRPr>
          </a:p>
        </p:txBody>
      </p:sp>
      <p:pic>
        <p:nvPicPr>
          <p:cNvPr id="13" name="Imagem 12" descr="jusante"/>
          <p:cNvPicPr/>
          <p:nvPr/>
        </p:nvPicPr>
        <p:blipFill>
          <a:blip r:embed="rId6" cstate="print"/>
          <a:srcRect/>
          <a:stretch>
            <a:fillRect/>
          </a:stretch>
        </p:blipFill>
        <p:spPr bwMode="auto">
          <a:xfrm>
            <a:off x="1379903" y="1579418"/>
            <a:ext cx="6434051" cy="4339243"/>
          </a:xfrm>
          <a:prstGeom prst="rect">
            <a:avLst/>
          </a:prstGeom>
          <a:noFill/>
          <a:ln w="9525">
            <a:noFill/>
            <a:miter lim="800000"/>
            <a:headEnd/>
            <a:tailEnd/>
          </a:ln>
        </p:spPr>
      </p:pic>
      <p:pic>
        <p:nvPicPr>
          <p:cNvPr id="68618" name="Picture 2" descr="H:\Criação\Clientes\Santo Antonio Energia\Institucional\PNG\_IV\template.png"/>
          <p:cNvPicPr>
            <a:picLocks noChangeAspect="1" noChangeArrowheads="1"/>
          </p:cNvPicPr>
          <p:nvPr/>
        </p:nvPicPr>
        <p:blipFill>
          <a:blip r:embed="rId7"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922"/>
                                        </p:tgtEl>
                                        <p:attrNameLst>
                                          <p:attrName>style.visibility</p:attrName>
                                        </p:attrNameLst>
                                      </p:cBhvr>
                                      <p:to>
                                        <p:strVal val="visible"/>
                                      </p:to>
                                    </p:set>
                                    <p:animEffect transition="in" filter="fade">
                                      <p:cBhvr>
                                        <p:cTn id="7" dur="1000"/>
                                        <p:tgtEl>
                                          <p:spTgt spid="20792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207909"/>
                                        </p:tgtEl>
                                        <p:attrNameLst>
                                          <p:attrName>style.visibility</p:attrName>
                                        </p:attrNameLst>
                                      </p:cBhvr>
                                      <p:to>
                                        <p:strVal val="visible"/>
                                      </p:to>
                                    </p:set>
                                    <p:animEffect transition="in" filter="fade">
                                      <p:cBhvr>
                                        <p:cTn id="14" dur="500"/>
                                        <p:tgtEl>
                                          <p:spTgt spid="207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90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8" descr="S92_jaco0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07922" name="Picture 50" descr="S92_jaco02"/>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grpSp>
        <p:nvGrpSpPr>
          <p:cNvPr id="2" name="Group 33"/>
          <p:cNvGrpSpPr>
            <a:grpSpLocks/>
          </p:cNvGrpSpPr>
          <p:nvPr/>
        </p:nvGrpSpPr>
        <p:grpSpPr bwMode="auto">
          <a:xfrm>
            <a:off x="232046" y="1074738"/>
            <a:ext cx="8813529" cy="5360349"/>
            <a:chOff x="90" y="2401"/>
            <a:chExt cx="3206" cy="2160"/>
          </a:xfrm>
        </p:grpSpPr>
        <p:sp>
          <p:nvSpPr>
            <p:cNvPr id="21" name="Retângulo de cantos arredondados 20"/>
            <p:cNvSpPr>
              <a:spLocks noChangeArrowheads="1"/>
            </p:cNvSpPr>
            <p:nvPr/>
          </p:nvSpPr>
          <p:spPr bwMode="auto">
            <a:xfrm>
              <a:off x="90" y="2401"/>
              <a:ext cx="3206" cy="2160"/>
            </a:xfrm>
            <a:prstGeom prst="roundRect">
              <a:avLst>
                <a:gd name="adj" fmla="val 1889"/>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20" name="Retângulo de cantos arredondados 19"/>
            <p:cNvSpPr>
              <a:spLocks noChangeArrowheads="1"/>
            </p:cNvSpPr>
            <p:nvPr/>
          </p:nvSpPr>
          <p:spPr bwMode="auto">
            <a:xfrm>
              <a:off x="169" y="2469"/>
              <a:ext cx="3066" cy="2004"/>
            </a:xfrm>
            <a:prstGeom prst="roundRect">
              <a:avLst>
                <a:gd name="adj" fmla="val 2264"/>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grpSp>
      <p:pic>
        <p:nvPicPr>
          <p:cNvPr id="68613"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207909" name="CaixaDeTexto 12"/>
          <p:cNvSpPr txBox="1">
            <a:spLocks noChangeArrowheads="1"/>
          </p:cNvSpPr>
          <p:nvPr/>
        </p:nvSpPr>
        <p:spPr bwMode="auto">
          <a:xfrm>
            <a:off x="492125" y="2759075"/>
            <a:ext cx="5472113" cy="830997"/>
          </a:xfrm>
          <a:prstGeom prst="rect">
            <a:avLst/>
          </a:prstGeom>
          <a:noFill/>
          <a:ln w="9525">
            <a:noFill/>
            <a:miter lim="800000"/>
            <a:headEnd/>
            <a:tailEnd/>
          </a:ln>
        </p:spPr>
        <p:txBody>
          <a:bodyPr lIns="0" tIns="0" rIns="0" bIns="0">
            <a:spAutoFit/>
          </a:bodyPr>
          <a:lstStyle/>
          <a:p>
            <a:endParaRPr lang="pt-BR" dirty="0" smtClean="0"/>
          </a:p>
          <a:p>
            <a:endParaRPr lang="pt-BR" b="1" dirty="0" smtClean="0">
              <a:solidFill>
                <a:srgbClr val="00709E"/>
              </a:solidFill>
            </a:endParaRPr>
          </a:p>
          <a:p>
            <a:endParaRPr lang="pt-BR" b="1" dirty="0">
              <a:solidFill>
                <a:srgbClr val="00709E"/>
              </a:solidFill>
            </a:endParaRPr>
          </a:p>
        </p:txBody>
      </p:sp>
      <p:pic>
        <p:nvPicPr>
          <p:cNvPr id="68618"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pic>
        <p:nvPicPr>
          <p:cNvPr id="157698" name="Picture 2"/>
          <p:cNvPicPr>
            <a:picLocks noChangeAspect="1" noChangeArrowheads="1"/>
          </p:cNvPicPr>
          <p:nvPr/>
        </p:nvPicPr>
        <p:blipFill>
          <a:blip r:embed="rId7" cstate="print"/>
          <a:srcRect/>
          <a:stretch>
            <a:fillRect/>
          </a:stretch>
        </p:blipFill>
        <p:spPr bwMode="auto">
          <a:xfrm>
            <a:off x="831273" y="1679721"/>
            <a:ext cx="7531331" cy="3840017"/>
          </a:xfrm>
          <a:prstGeom prst="rect">
            <a:avLst/>
          </a:prstGeom>
          <a:noFill/>
          <a:ln w="9525">
            <a:noFill/>
            <a:miter lim="800000"/>
            <a:headEnd/>
            <a:tailEnd/>
          </a:ln>
        </p:spPr>
      </p:pic>
      <p:sp>
        <p:nvSpPr>
          <p:cNvPr id="14" name="CaixaDeTexto 13"/>
          <p:cNvSpPr txBox="1"/>
          <p:nvPr/>
        </p:nvSpPr>
        <p:spPr>
          <a:xfrm>
            <a:off x="0" y="0"/>
            <a:ext cx="9144000" cy="400110"/>
          </a:xfrm>
          <a:prstGeom prst="rect">
            <a:avLst/>
          </a:prstGeom>
          <a:noFill/>
        </p:spPr>
        <p:txBody>
          <a:bodyPr wrap="square" rtlCol="0">
            <a:spAutoFit/>
          </a:bodyPr>
          <a:lstStyle/>
          <a:p>
            <a:r>
              <a:rPr lang="pt-BR" sz="2000" dirty="0" smtClean="0"/>
              <a:t>Construção do Abatedouro de Jacarés </a:t>
            </a:r>
            <a:endParaRPr lang="pt-BR" sz="2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922"/>
                                        </p:tgtEl>
                                        <p:attrNameLst>
                                          <p:attrName>style.visibility</p:attrName>
                                        </p:attrNameLst>
                                      </p:cBhvr>
                                      <p:to>
                                        <p:strVal val="visible"/>
                                      </p:to>
                                    </p:set>
                                    <p:animEffect transition="in" filter="fade">
                                      <p:cBhvr>
                                        <p:cTn id="7" dur="1000"/>
                                        <p:tgtEl>
                                          <p:spTgt spid="20792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207909"/>
                                        </p:tgtEl>
                                        <p:attrNameLst>
                                          <p:attrName>style.visibility</p:attrName>
                                        </p:attrNameLst>
                                      </p:cBhvr>
                                      <p:to>
                                        <p:strVal val="visible"/>
                                      </p:to>
                                    </p:set>
                                    <p:animEffect transition="in" filter="fade">
                                      <p:cBhvr>
                                        <p:cTn id="14" dur="500"/>
                                        <p:tgtEl>
                                          <p:spTgt spid="207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90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S22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 name="Retângulo de cantos arredondados 19"/>
          <p:cNvSpPr>
            <a:spLocks noChangeArrowheads="1"/>
          </p:cNvSpPr>
          <p:nvPr/>
        </p:nvSpPr>
        <p:spPr bwMode="auto">
          <a:xfrm>
            <a:off x="806449" y="1080656"/>
            <a:ext cx="8005041" cy="3724100"/>
          </a:xfrm>
          <a:prstGeom prst="roundRect">
            <a:avLst>
              <a:gd name="adj" fmla="val 2264"/>
            </a:avLst>
          </a:prstGeom>
          <a:noFill/>
          <a:ln w="3175" algn="ctr">
            <a:solidFill>
              <a:srgbClr val="E8DD11"/>
            </a:solidFill>
            <a:round/>
            <a:headEnd/>
            <a:tailEnd/>
          </a:ln>
        </p:spPr>
        <p:txBody>
          <a:bodyPr anchor="ctr"/>
          <a:lstStyle/>
          <a:p>
            <a:pPr algn="ctr">
              <a:defRPr/>
            </a:pPr>
            <a:endParaRPr lang="pt-BR" sz="1600" spc="100">
              <a:solidFill>
                <a:schemeClr val="lt1"/>
              </a:solidFill>
              <a:latin typeface="+mn-lt"/>
              <a:cs typeface="+mn-cs"/>
            </a:endParaRPr>
          </a:p>
        </p:txBody>
      </p:sp>
      <p:sp>
        <p:nvSpPr>
          <p:cNvPr id="2" name="Retângulo de cantos arredondados 19"/>
          <p:cNvSpPr>
            <a:spLocks noChangeArrowheads="1"/>
          </p:cNvSpPr>
          <p:nvPr/>
        </p:nvSpPr>
        <p:spPr bwMode="auto">
          <a:xfrm>
            <a:off x="931025" y="1214439"/>
            <a:ext cx="7708150" cy="3424063"/>
          </a:xfrm>
          <a:prstGeom prst="roundRect">
            <a:avLst>
              <a:gd name="adj" fmla="val 2264"/>
            </a:avLst>
          </a:prstGeom>
          <a:solidFill>
            <a:schemeClr val="bg1"/>
          </a:solidFill>
          <a:ln w="3175" algn="ctr">
            <a:solidFill>
              <a:srgbClr val="1EB53A"/>
            </a:solidFill>
            <a:round/>
            <a:headEnd/>
            <a:tailEnd/>
          </a:ln>
        </p:spPr>
        <p:txBody>
          <a:bodyPr anchor="ctr"/>
          <a:lstStyle/>
          <a:p>
            <a:pPr algn="ctr">
              <a:defRPr/>
            </a:pPr>
            <a:endParaRPr lang="pt-BR" sz="1600" spc="100">
              <a:solidFill>
                <a:schemeClr val="lt1"/>
              </a:solidFill>
              <a:latin typeface="+mn-lt"/>
              <a:cs typeface="+mn-cs"/>
            </a:endParaRPr>
          </a:p>
        </p:txBody>
      </p:sp>
      <p:pic>
        <p:nvPicPr>
          <p:cNvPr id="3072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30726" name="CaixaDeTexto 2"/>
          <p:cNvSpPr txBox="1">
            <a:spLocks noChangeArrowheads="1"/>
          </p:cNvSpPr>
          <p:nvPr/>
        </p:nvSpPr>
        <p:spPr bwMode="auto">
          <a:xfrm>
            <a:off x="92075" y="85725"/>
            <a:ext cx="7194550" cy="304800"/>
          </a:xfrm>
          <a:prstGeom prst="rect">
            <a:avLst/>
          </a:prstGeom>
          <a:noFill/>
          <a:ln w="9525">
            <a:noFill/>
            <a:miter lim="800000"/>
            <a:headEnd/>
            <a:tailEnd/>
          </a:ln>
        </p:spPr>
        <p:txBody>
          <a:bodyPr lIns="0" tIns="0" rIns="0" bIns="0">
            <a:spAutoFit/>
          </a:bodyPr>
          <a:lstStyle/>
          <a:p>
            <a:pPr>
              <a:lnSpc>
                <a:spcPct val="90000"/>
              </a:lnSpc>
            </a:pPr>
            <a:r>
              <a:rPr lang="pt-BR" sz="2200"/>
              <a:t>PROGRAMA DE COMPENSAÇÃO AMBIENTAL</a:t>
            </a:r>
          </a:p>
        </p:txBody>
      </p:sp>
      <p:sp>
        <p:nvSpPr>
          <p:cNvPr id="14" name="CaixaDeTexto 13"/>
          <p:cNvSpPr txBox="1"/>
          <p:nvPr/>
        </p:nvSpPr>
        <p:spPr>
          <a:xfrm>
            <a:off x="1016000" y="1555750"/>
            <a:ext cx="6162675" cy="646331"/>
          </a:xfrm>
          <a:prstGeom prst="rect">
            <a:avLst/>
          </a:prstGeom>
          <a:noFill/>
        </p:spPr>
        <p:txBody>
          <a:bodyPr>
            <a:spAutoFit/>
          </a:bodyPr>
          <a:lstStyle/>
          <a:p>
            <a:pPr>
              <a:defRPr/>
            </a:pPr>
            <a:r>
              <a:rPr lang="pt-BR" b="1" dirty="0">
                <a:solidFill>
                  <a:srgbClr val="00709E"/>
                </a:solidFill>
                <a:latin typeface="+mj-lt"/>
                <a:ea typeface="+mj-ea"/>
                <a:cs typeface="+mj-cs"/>
              </a:rPr>
              <a:t>R$ 60.918.000,00 (OPE / 2007</a:t>
            </a:r>
            <a:r>
              <a:rPr lang="pt-BR" b="1" dirty="0" smtClean="0">
                <a:solidFill>
                  <a:srgbClr val="00709E"/>
                </a:solidFill>
                <a:latin typeface="+mj-lt"/>
                <a:ea typeface="+mj-ea"/>
                <a:cs typeface="+mj-cs"/>
              </a:rPr>
              <a:t>) – 0,5% do valor do investimento</a:t>
            </a:r>
            <a:endParaRPr lang="pt-BR" b="1" dirty="0">
              <a:solidFill>
                <a:srgbClr val="00709E"/>
              </a:solidFill>
              <a:latin typeface="+mj-lt"/>
              <a:ea typeface="+mj-ea"/>
              <a:cs typeface="+mj-cs"/>
            </a:endParaRPr>
          </a:p>
        </p:txBody>
      </p:sp>
      <p:sp>
        <p:nvSpPr>
          <p:cNvPr id="30729" name="CaixaDeTexto 4"/>
          <p:cNvSpPr txBox="1">
            <a:spLocks noChangeArrowheads="1"/>
          </p:cNvSpPr>
          <p:nvPr/>
        </p:nvSpPr>
        <p:spPr bwMode="auto">
          <a:xfrm>
            <a:off x="933450" y="2271713"/>
            <a:ext cx="7500938" cy="2308324"/>
          </a:xfrm>
          <a:prstGeom prst="rect">
            <a:avLst/>
          </a:prstGeom>
          <a:noFill/>
          <a:ln w="9525">
            <a:noFill/>
            <a:miter lim="800000"/>
            <a:headEnd/>
            <a:tailEnd/>
          </a:ln>
        </p:spPr>
        <p:txBody>
          <a:bodyPr>
            <a:spAutoFit/>
          </a:bodyPr>
          <a:lstStyle/>
          <a:p>
            <a:r>
              <a:rPr lang="pt-BR" dirty="0">
                <a:solidFill>
                  <a:schemeClr val="tx2"/>
                </a:solidFill>
              </a:rPr>
              <a:t>Base Legal: </a:t>
            </a:r>
          </a:p>
          <a:p>
            <a:endParaRPr lang="pt-BR" dirty="0">
              <a:solidFill>
                <a:schemeClr val="tx2"/>
              </a:solidFill>
            </a:endParaRPr>
          </a:p>
          <a:p>
            <a:pPr>
              <a:buFont typeface="Arial" charset="0"/>
              <a:buChar char="•"/>
            </a:pPr>
            <a:r>
              <a:rPr lang="pt-BR" dirty="0">
                <a:solidFill>
                  <a:schemeClr val="tx2"/>
                </a:solidFill>
              </a:rPr>
              <a:t> Resolução CONAMA 002, de 18 de abril de 1996.</a:t>
            </a:r>
          </a:p>
          <a:p>
            <a:pPr>
              <a:buFont typeface="Arial" charset="0"/>
              <a:buChar char="•"/>
            </a:pPr>
            <a:endParaRPr lang="pt-BR" dirty="0">
              <a:solidFill>
                <a:schemeClr val="tx2"/>
              </a:solidFill>
            </a:endParaRPr>
          </a:p>
          <a:p>
            <a:pPr>
              <a:buFont typeface="Arial" charset="0"/>
              <a:buChar char="•"/>
            </a:pPr>
            <a:r>
              <a:rPr lang="pt-BR" dirty="0">
                <a:solidFill>
                  <a:schemeClr val="tx2"/>
                </a:solidFill>
              </a:rPr>
              <a:t> Artigo 36 da Lei n</a:t>
            </a:r>
            <a:r>
              <a:rPr lang="pt-BR" baseline="30000" dirty="0">
                <a:solidFill>
                  <a:schemeClr val="tx2"/>
                </a:solidFill>
              </a:rPr>
              <a:t>o</a:t>
            </a:r>
            <a:r>
              <a:rPr lang="pt-BR" dirty="0">
                <a:solidFill>
                  <a:schemeClr val="tx2"/>
                </a:solidFill>
              </a:rPr>
              <a:t>. 9985, de 18 de julho de 2000 (SNUC), regulamentada pelo Decreto n</a:t>
            </a:r>
            <a:r>
              <a:rPr lang="pt-BR" baseline="30000" dirty="0">
                <a:solidFill>
                  <a:schemeClr val="tx2"/>
                </a:solidFill>
              </a:rPr>
              <a:t>o</a:t>
            </a:r>
            <a:r>
              <a:rPr lang="pt-BR" dirty="0">
                <a:solidFill>
                  <a:schemeClr val="tx2"/>
                </a:solidFill>
              </a:rPr>
              <a:t>. 4.340, de 22 de agosto de 2002.</a:t>
            </a:r>
          </a:p>
          <a:p>
            <a:pPr>
              <a:buFont typeface="Arial" charset="0"/>
              <a:buChar char="•"/>
            </a:pPr>
            <a:endParaRPr lang="pt-BR" dirty="0">
              <a:solidFill>
                <a:schemeClr val="tx2"/>
              </a:solidFill>
            </a:endParaRPr>
          </a:p>
          <a:p>
            <a:pPr>
              <a:buFont typeface="Arial" charset="0"/>
              <a:buChar char="•"/>
            </a:pPr>
            <a:endParaRPr lang="pt-BR" dirty="0">
              <a:solidFill>
                <a:schemeClr val="tx2"/>
              </a:solidFill>
            </a:endParaRPr>
          </a:p>
        </p:txBody>
      </p:sp>
      <p:pic>
        <p:nvPicPr>
          <p:cNvPr id="3073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7" name="Picture 3" descr="H:\Criação\Clientes\Santo Antonio Energia\Institucional\PNG\_IV\TITULO.png"/>
          <p:cNvPicPr>
            <a:picLocks noChangeAspect="1" noChangeArrowheads="1"/>
          </p:cNvPicPr>
          <p:nvPr/>
        </p:nvPicPr>
        <p:blipFill>
          <a:blip r:embed="rId3" cstate="print"/>
          <a:srcRect/>
          <a:stretch>
            <a:fillRect/>
          </a:stretch>
        </p:blipFill>
        <p:spPr bwMode="auto">
          <a:xfrm>
            <a:off x="0" y="0"/>
            <a:ext cx="9144000" cy="904875"/>
          </a:xfrm>
          <a:prstGeom prst="rect">
            <a:avLst/>
          </a:prstGeom>
          <a:noFill/>
          <a:ln w="9525">
            <a:noFill/>
            <a:miter lim="800000"/>
            <a:headEnd/>
            <a:tailEnd/>
          </a:ln>
        </p:spPr>
      </p:pic>
      <p:sp>
        <p:nvSpPr>
          <p:cNvPr id="26628" name="CaixaDeTexto 2"/>
          <p:cNvSpPr txBox="1">
            <a:spLocks noChangeArrowheads="1"/>
          </p:cNvSpPr>
          <p:nvPr/>
        </p:nvSpPr>
        <p:spPr bwMode="auto">
          <a:xfrm>
            <a:off x="92075" y="85725"/>
            <a:ext cx="8461375" cy="677108"/>
          </a:xfrm>
          <a:prstGeom prst="rect">
            <a:avLst/>
          </a:prstGeom>
          <a:noFill/>
          <a:ln w="9525">
            <a:noFill/>
            <a:miter lim="800000"/>
            <a:headEnd/>
            <a:tailEnd/>
          </a:ln>
        </p:spPr>
        <p:txBody>
          <a:bodyPr lIns="0" tIns="0" rIns="0" bIns="0">
            <a:spAutoFit/>
          </a:bodyPr>
          <a:lstStyle/>
          <a:p>
            <a:r>
              <a:rPr lang="pt-BR" sz="2200" dirty="0" smtClean="0"/>
              <a:t>AMPLIAÇÃO DA ESCOLA JOAQUIM VICENTE RONDON EM JACY PARANÁ</a:t>
            </a:r>
            <a:endParaRPr lang="pt-BR" sz="2200" dirty="0"/>
          </a:p>
        </p:txBody>
      </p:sp>
      <p:pic>
        <p:nvPicPr>
          <p:cNvPr id="26630"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126978" name="Picture 2"/>
          <p:cNvPicPr>
            <a:picLocks noChangeAspect="1" noChangeArrowheads="1"/>
          </p:cNvPicPr>
          <p:nvPr/>
        </p:nvPicPr>
        <p:blipFill>
          <a:blip r:embed="rId5" cstate="print"/>
          <a:srcRect/>
          <a:stretch>
            <a:fillRect/>
          </a:stretch>
        </p:blipFill>
        <p:spPr bwMode="auto">
          <a:xfrm>
            <a:off x="192979" y="906484"/>
            <a:ext cx="8586216" cy="5028803"/>
          </a:xfrm>
          <a:prstGeom prst="rect">
            <a:avLst/>
          </a:prstGeom>
          <a:noFill/>
          <a:ln w="9525">
            <a:noFill/>
            <a:miter lim="800000"/>
            <a:headEnd/>
            <a:tailEnd/>
          </a:ln>
        </p:spPr>
      </p:pic>
      <p:pic>
        <p:nvPicPr>
          <p:cNvPr id="126977" name="Picture 1"/>
          <p:cNvPicPr>
            <a:picLocks noChangeAspect="1" noChangeArrowheads="1"/>
          </p:cNvPicPr>
          <p:nvPr/>
        </p:nvPicPr>
        <p:blipFill>
          <a:blip r:embed="rId6" cstate="print"/>
          <a:srcRect/>
          <a:stretch>
            <a:fillRect/>
          </a:stretch>
        </p:blipFill>
        <p:spPr bwMode="auto">
          <a:xfrm>
            <a:off x="232755" y="4019840"/>
            <a:ext cx="3474720" cy="258881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undo_fotos"/>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7651"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pic>
        <p:nvPicPr>
          <p:cNvPr id="360456" name="Picture 8" descr="S51_Rafa"/>
          <p:cNvPicPr>
            <a:picLocks noChangeAspect="1" noChangeArrowheads="1"/>
          </p:cNvPicPr>
          <p:nvPr/>
        </p:nvPicPr>
        <p:blipFill>
          <a:blip r:embed="rId5" cstate="print"/>
          <a:srcRect t="22403" b="31104"/>
          <a:stretch>
            <a:fillRect/>
          </a:stretch>
        </p:blipFill>
        <p:spPr bwMode="auto">
          <a:xfrm>
            <a:off x="0" y="1536700"/>
            <a:ext cx="9144000" cy="3189288"/>
          </a:xfrm>
          <a:prstGeom prst="rect">
            <a:avLst/>
          </a:prstGeom>
          <a:noFill/>
          <a:ln w="9525">
            <a:noFill/>
            <a:miter lim="800000"/>
            <a:headEnd/>
            <a:tailEnd/>
          </a:ln>
        </p:spPr>
      </p:pic>
      <p:pic>
        <p:nvPicPr>
          <p:cNvPr id="11" name="Picture 10" descr="S132_Rafa_2"/>
          <p:cNvPicPr>
            <a:picLocks noChangeAspect="1" noChangeArrowheads="1"/>
          </p:cNvPicPr>
          <p:nvPr/>
        </p:nvPicPr>
        <p:blipFill>
          <a:blip r:embed="rId6" cstate="print"/>
          <a:srcRect l="49167" t="14815" r="2083" b="35370"/>
          <a:stretch>
            <a:fillRect/>
          </a:stretch>
        </p:blipFill>
        <p:spPr bwMode="auto">
          <a:xfrm>
            <a:off x="677863" y="946150"/>
            <a:ext cx="7710487" cy="5911850"/>
          </a:xfrm>
          <a:prstGeom prst="rect">
            <a:avLst/>
          </a:prstGeom>
          <a:noFill/>
          <a:ln w="9525">
            <a:noFill/>
            <a:miter lim="800000"/>
            <a:headEnd/>
            <a:tailEnd/>
          </a:ln>
        </p:spPr>
      </p:pic>
      <p:pic>
        <p:nvPicPr>
          <p:cNvPr id="27654" name="Picture 2" descr="H:\Criação\Clientes\Santo Antonio Energia\Institucional\PNG\_IV\template.png"/>
          <p:cNvPicPr>
            <a:picLocks noChangeAspect="1" noChangeArrowheads="1"/>
          </p:cNvPicPr>
          <p:nvPr/>
        </p:nvPicPr>
        <p:blipFill>
          <a:blip r:embed="rId7" cstate="print"/>
          <a:srcRect/>
          <a:stretch>
            <a:fillRect/>
          </a:stretch>
        </p:blipFill>
        <p:spPr bwMode="auto">
          <a:xfrm>
            <a:off x="7699375" y="5815013"/>
            <a:ext cx="1444625" cy="1042987"/>
          </a:xfrm>
          <a:prstGeom prst="rect">
            <a:avLst/>
          </a:prstGeom>
          <a:noFill/>
          <a:ln w="9525">
            <a:noFill/>
            <a:miter lim="800000"/>
            <a:headEnd/>
            <a:tailEnd/>
          </a:ln>
        </p:spPr>
      </p:pic>
      <p:sp>
        <p:nvSpPr>
          <p:cNvPr id="27655"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UNIDADE DE SAÚDE DA FAMÍLIA DE SANTO ANTÔNIO </a:t>
            </a:r>
          </a:p>
        </p:txBody>
      </p:sp>
      <p:pic>
        <p:nvPicPr>
          <p:cNvPr id="10" name="Picture 9" descr="S132_Rafa_4"/>
          <p:cNvPicPr>
            <a:picLocks noChangeAspect="1" noChangeArrowheads="1"/>
          </p:cNvPicPr>
          <p:nvPr/>
        </p:nvPicPr>
        <p:blipFill>
          <a:blip r:embed="rId8" cstate="print"/>
          <a:srcRect l="1389" t="14259" r="50694" b="35185"/>
          <a:stretch>
            <a:fillRect/>
          </a:stretch>
        </p:blipFill>
        <p:spPr bwMode="auto">
          <a:xfrm rot="-240000">
            <a:off x="1055688" y="4156075"/>
            <a:ext cx="2741612" cy="21717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0456"/>
                                        </p:tgtEl>
                                        <p:attrNameLst>
                                          <p:attrName>style.visibility</p:attrName>
                                        </p:attrNameLst>
                                      </p:cBhvr>
                                      <p:to>
                                        <p:strVal val="visible"/>
                                      </p:to>
                                    </p:set>
                                    <p:animEffect transition="in" filter="wipe(left)">
                                      <p:cBhvr>
                                        <p:cTn id="7" dur="500"/>
                                        <p:tgtEl>
                                          <p:spTgt spid="3604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8674" name="Picture 2" descr="fundo_fotos"/>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867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pic>
        <p:nvPicPr>
          <p:cNvPr id="360456" name="Picture 8" descr="S51_Rafa"/>
          <p:cNvPicPr>
            <a:picLocks noChangeAspect="1" noChangeArrowheads="1"/>
          </p:cNvPicPr>
          <p:nvPr/>
        </p:nvPicPr>
        <p:blipFill>
          <a:blip r:embed="rId5" cstate="print"/>
          <a:srcRect t="22403" b="31104"/>
          <a:stretch>
            <a:fillRect/>
          </a:stretch>
        </p:blipFill>
        <p:spPr bwMode="auto">
          <a:xfrm>
            <a:off x="0" y="1536700"/>
            <a:ext cx="9144000" cy="3189288"/>
          </a:xfrm>
          <a:prstGeom prst="rect">
            <a:avLst/>
          </a:prstGeom>
          <a:noFill/>
          <a:ln w="9525">
            <a:noFill/>
            <a:miter lim="800000"/>
            <a:headEnd/>
            <a:tailEnd/>
          </a:ln>
        </p:spPr>
      </p:pic>
      <p:pic>
        <p:nvPicPr>
          <p:cNvPr id="28677"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sp>
        <p:nvSpPr>
          <p:cNvPr id="28678"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dirty="0"/>
              <a:t>CONSTRUÇÃO DO POSTO DE SAÚDE MARIANA</a:t>
            </a:r>
          </a:p>
        </p:txBody>
      </p:sp>
      <p:pic>
        <p:nvPicPr>
          <p:cNvPr id="122881" name="Picture 1"/>
          <p:cNvPicPr>
            <a:picLocks noChangeAspect="1" noChangeArrowheads="1"/>
          </p:cNvPicPr>
          <p:nvPr/>
        </p:nvPicPr>
        <p:blipFill>
          <a:blip r:embed="rId7" cstate="print"/>
          <a:srcRect/>
          <a:stretch>
            <a:fillRect/>
          </a:stretch>
        </p:blipFill>
        <p:spPr bwMode="auto">
          <a:xfrm>
            <a:off x="972820" y="1469535"/>
            <a:ext cx="7921799" cy="4831513"/>
          </a:xfrm>
          <a:prstGeom prst="rect">
            <a:avLst/>
          </a:prstGeom>
          <a:noFill/>
          <a:ln w="9525">
            <a:noFill/>
            <a:miter lim="800000"/>
            <a:headEnd/>
            <a:tailEnd/>
          </a:ln>
        </p:spPr>
      </p:pic>
      <p:pic>
        <p:nvPicPr>
          <p:cNvPr id="122882" name="Picture 2"/>
          <p:cNvPicPr>
            <a:picLocks noChangeAspect="1" noChangeArrowheads="1"/>
          </p:cNvPicPr>
          <p:nvPr/>
        </p:nvPicPr>
        <p:blipFill>
          <a:blip r:embed="rId8" cstate="print"/>
          <a:srcRect/>
          <a:stretch>
            <a:fillRect/>
          </a:stretch>
        </p:blipFill>
        <p:spPr bwMode="auto">
          <a:xfrm>
            <a:off x="276486" y="891973"/>
            <a:ext cx="3065230" cy="2301435"/>
          </a:xfrm>
          <a:prstGeom prst="rect">
            <a:avLst/>
          </a:prstGeom>
          <a:noFill/>
          <a:ln w="9525">
            <a:noFill/>
            <a:miter lim="800000"/>
            <a:headEnd/>
            <a:tailEnd/>
          </a:ln>
        </p:spPr>
      </p:pic>
      <p:pic>
        <p:nvPicPr>
          <p:cNvPr id="28681"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85088" y="5784850"/>
            <a:ext cx="1444625" cy="104298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0456"/>
                                        </p:tgtEl>
                                        <p:attrNameLst>
                                          <p:attrName>style.visibility</p:attrName>
                                        </p:attrNameLst>
                                      </p:cBhvr>
                                      <p:to>
                                        <p:strVal val="visible"/>
                                      </p:to>
                                    </p:set>
                                    <p:animEffect transition="in" filter="wipe(left)">
                                      <p:cBhvr>
                                        <p:cTn id="7" dur="500"/>
                                        <p:tgtEl>
                                          <p:spTgt spid="360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agenda_6"/>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8371" name="CaixaDeTexto 2"/>
          <p:cNvSpPr txBox="1">
            <a:spLocks noChangeArrowheads="1"/>
          </p:cNvSpPr>
          <p:nvPr/>
        </p:nvSpPr>
        <p:spPr bwMode="auto">
          <a:xfrm flipH="1">
            <a:off x="295275" y="263525"/>
            <a:ext cx="1797050" cy="368300"/>
          </a:xfrm>
          <a:prstGeom prst="rect">
            <a:avLst/>
          </a:prstGeom>
          <a:solidFill>
            <a:srgbClr val="1EB53A"/>
          </a:solidFill>
          <a:ln w="9525">
            <a:solidFill>
              <a:srgbClr val="1EB53A"/>
            </a:solidFill>
            <a:miter lim="800000"/>
            <a:headEnd/>
            <a:tailEnd/>
          </a:ln>
        </p:spPr>
        <p:txBody>
          <a:bodyPr>
            <a:spAutoFit/>
          </a:bodyPr>
          <a:lstStyle/>
          <a:p>
            <a:endParaRPr lang="pt-BR"/>
          </a:p>
        </p:txBody>
      </p:sp>
      <p:sp>
        <p:nvSpPr>
          <p:cNvPr id="58372" name="Retângulo 4"/>
          <p:cNvSpPr>
            <a:spLocks noChangeArrowheads="1"/>
          </p:cNvSpPr>
          <p:nvPr/>
        </p:nvSpPr>
        <p:spPr bwMode="auto">
          <a:xfrm>
            <a:off x="238125" y="665163"/>
            <a:ext cx="4654550" cy="1638300"/>
          </a:xfrm>
          <a:prstGeom prst="rect">
            <a:avLst/>
          </a:prstGeom>
          <a:solidFill>
            <a:srgbClr val="1EB53A"/>
          </a:solidFill>
          <a:ln w="9525">
            <a:noFill/>
            <a:miter lim="800000"/>
            <a:headEnd/>
            <a:tailEnd/>
          </a:ln>
        </p:spPr>
        <p:txBody>
          <a:bodyPr anchor="ctr">
            <a:spAutoFit/>
          </a:bodyPr>
          <a:lstStyle/>
          <a:p>
            <a:pPr algn="ctr"/>
            <a:endParaRPr lang="pt-BR" b="1"/>
          </a:p>
        </p:txBody>
      </p:sp>
      <p:sp>
        <p:nvSpPr>
          <p:cNvPr id="58373" name="Retângulo 5"/>
          <p:cNvSpPr>
            <a:spLocks noChangeArrowheads="1"/>
          </p:cNvSpPr>
          <p:nvPr/>
        </p:nvSpPr>
        <p:spPr bwMode="auto">
          <a:xfrm>
            <a:off x="142875" y="2481263"/>
            <a:ext cx="3681413" cy="1793875"/>
          </a:xfrm>
          <a:prstGeom prst="rect">
            <a:avLst/>
          </a:prstGeom>
          <a:solidFill>
            <a:srgbClr val="1EB53A"/>
          </a:solidFill>
          <a:ln w="9525">
            <a:noFill/>
            <a:miter lim="800000"/>
            <a:headEnd/>
            <a:tailEnd/>
          </a:ln>
        </p:spPr>
        <p:txBody>
          <a:bodyPr anchor="ctr">
            <a:spAutoFit/>
          </a:bodyPr>
          <a:lstStyle/>
          <a:p>
            <a:pPr algn="ctr"/>
            <a:endParaRPr lang="pt-BR" b="1"/>
          </a:p>
        </p:txBody>
      </p:sp>
      <p:sp>
        <p:nvSpPr>
          <p:cNvPr id="58374" name="CaixaDeTexto 6"/>
          <p:cNvSpPr txBox="1">
            <a:spLocks noChangeArrowheads="1"/>
          </p:cNvSpPr>
          <p:nvPr/>
        </p:nvSpPr>
        <p:spPr bwMode="auto">
          <a:xfrm>
            <a:off x="273050" y="249238"/>
            <a:ext cx="8574088" cy="1570037"/>
          </a:xfrm>
          <a:prstGeom prst="rect">
            <a:avLst/>
          </a:prstGeom>
          <a:noFill/>
          <a:ln w="9525">
            <a:noFill/>
            <a:miter lim="800000"/>
            <a:headEnd/>
            <a:tailEnd/>
          </a:ln>
        </p:spPr>
        <p:txBody>
          <a:bodyPr>
            <a:spAutoFit/>
          </a:bodyPr>
          <a:lstStyle/>
          <a:p>
            <a:pPr>
              <a:lnSpc>
                <a:spcPct val="150000"/>
              </a:lnSpc>
            </a:pPr>
            <a:r>
              <a:rPr lang="pt-BR" sz="2800" b="1">
                <a:solidFill>
                  <a:schemeClr val="bg1"/>
                </a:solidFill>
              </a:rPr>
              <a:t>Benefícios Associados</a:t>
            </a:r>
          </a:p>
          <a:p>
            <a:endParaRPr lang="pt-BR"/>
          </a:p>
          <a:p>
            <a:endParaRPr lang="pt-BR"/>
          </a:p>
          <a:p>
            <a:r>
              <a:rPr lang="pt-BR"/>
              <a:t> </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S24_ly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59395"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59396"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59397" name="CaixaDeTexto 2"/>
          <p:cNvSpPr txBox="1">
            <a:spLocks noChangeArrowheads="1"/>
          </p:cNvSpPr>
          <p:nvPr/>
        </p:nvSpPr>
        <p:spPr bwMode="auto">
          <a:xfrm>
            <a:off x="355600" y="85725"/>
            <a:ext cx="7194550" cy="338138"/>
          </a:xfrm>
          <a:prstGeom prst="rect">
            <a:avLst/>
          </a:prstGeom>
          <a:noFill/>
          <a:ln w="9525">
            <a:noFill/>
            <a:miter lim="800000"/>
            <a:headEnd/>
            <a:tailEnd/>
          </a:ln>
        </p:spPr>
        <p:txBody>
          <a:bodyPr lIns="0" tIns="0" rIns="0" bIns="0">
            <a:spAutoFit/>
          </a:bodyPr>
          <a:lstStyle/>
          <a:p>
            <a:r>
              <a:rPr lang="pt-BR" sz="2200"/>
              <a:t>GERAÇÃO DE ENERGIA ELÉTRICA</a:t>
            </a:r>
          </a:p>
        </p:txBody>
      </p:sp>
      <p:sp>
        <p:nvSpPr>
          <p:cNvPr id="17" name="Retângulo de cantos arredondados 16"/>
          <p:cNvSpPr>
            <a:spLocks noChangeArrowheads="1"/>
          </p:cNvSpPr>
          <p:nvPr/>
        </p:nvSpPr>
        <p:spPr bwMode="auto">
          <a:xfrm>
            <a:off x="212725" y="2455863"/>
            <a:ext cx="7046913" cy="2087562"/>
          </a:xfrm>
          <a:prstGeom prst="roundRect">
            <a:avLst>
              <a:gd name="adj" fmla="val 1074"/>
            </a:avLst>
          </a:prstGeom>
          <a:noFill/>
          <a:ln w="3175" algn="ctr">
            <a:solidFill>
              <a:srgbClr val="E8DD11"/>
            </a:solidFill>
            <a:round/>
            <a:headEnd/>
            <a:tailEnd/>
          </a:ln>
        </p:spPr>
        <p:txBody>
          <a:bodyPr anchor="ctr"/>
          <a:lstStyle/>
          <a:p>
            <a:pPr algn="ctr"/>
            <a:endParaRPr lang="pt-BR">
              <a:solidFill>
                <a:srgbClr val="FFFFFF"/>
              </a:solidFill>
            </a:endParaRPr>
          </a:p>
        </p:txBody>
      </p:sp>
      <p:sp>
        <p:nvSpPr>
          <p:cNvPr id="18" name="Retângulo de cantos arredondados 17"/>
          <p:cNvSpPr>
            <a:spLocks noChangeArrowheads="1"/>
          </p:cNvSpPr>
          <p:nvPr/>
        </p:nvSpPr>
        <p:spPr bwMode="auto">
          <a:xfrm>
            <a:off x="130175" y="2503488"/>
            <a:ext cx="7018338" cy="1965325"/>
          </a:xfrm>
          <a:prstGeom prst="roundRect">
            <a:avLst>
              <a:gd name="adj" fmla="val 1204"/>
            </a:avLst>
          </a:prstGeom>
          <a:solidFill>
            <a:schemeClr val="bg1"/>
          </a:solidFill>
          <a:ln w="3175" algn="ctr">
            <a:solidFill>
              <a:srgbClr val="1EB53A"/>
            </a:solidFill>
            <a:round/>
            <a:headEnd/>
            <a:tailEnd/>
          </a:ln>
        </p:spPr>
        <p:txBody>
          <a:bodyPr anchor="ctr"/>
          <a:lstStyle/>
          <a:p>
            <a:pPr algn="ctr"/>
            <a:endParaRPr lang="pt-BR">
              <a:solidFill>
                <a:srgbClr val="FFFFFF"/>
              </a:solidFill>
            </a:endParaRPr>
          </a:p>
        </p:txBody>
      </p:sp>
      <p:sp>
        <p:nvSpPr>
          <p:cNvPr id="191499" name="CaixaDeTexto 42"/>
          <p:cNvSpPr txBox="1">
            <a:spLocks noChangeArrowheads="1"/>
          </p:cNvSpPr>
          <p:nvPr/>
        </p:nvSpPr>
        <p:spPr bwMode="auto">
          <a:xfrm>
            <a:off x="330200" y="2740025"/>
            <a:ext cx="6902450" cy="1477963"/>
          </a:xfrm>
          <a:prstGeom prst="rect">
            <a:avLst/>
          </a:prstGeom>
          <a:noFill/>
          <a:ln w="9525">
            <a:noFill/>
            <a:miter lim="800000"/>
            <a:headEnd/>
            <a:tailEnd/>
          </a:ln>
        </p:spPr>
        <p:txBody>
          <a:bodyPr lIns="0" tIns="0" rIns="0" bIns="0">
            <a:spAutoFit/>
          </a:bodyPr>
          <a:lstStyle/>
          <a:p>
            <a:pPr>
              <a:spcAft>
                <a:spcPct val="40000"/>
              </a:spcAft>
              <a:defRPr/>
            </a:pPr>
            <a:r>
              <a:rPr lang="pt-BR" sz="2000" spc="100" dirty="0"/>
              <a:t>Energia instalada </a:t>
            </a:r>
            <a:r>
              <a:rPr lang="pt-BR" sz="2000" spc="100" dirty="0">
                <a:solidFill>
                  <a:srgbClr val="00709E"/>
                </a:solidFill>
              </a:rPr>
              <a:t>– 3.150 megawatts</a:t>
            </a:r>
            <a:r>
              <a:rPr lang="pt-BR" sz="2000" spc="100" dirty="0">
                <a:solidFill>
                  <a:srgbClr val="60605B"/>
                </a:solidFill>
              </a:rPr>
              <a:t> </a:t>
            </a:r>
            <a:r>
              <a:rPr lang="pt-BR" sz="2000" spc="100" dirty="0">
                <a:solidFill>
                  <a:srgbClr val="00709E"/>
                </a:solidFill>
              </a:rPr>
              <a:t>-</a:t>
            </a:r>
            <a:r>
              <a:rPr lang="pt-BR" sz="2000" spc="100" dirty="0"/>
              <a:t> 11 milhões de habitantes.</a:t>
            </a:r>
          </a:p>
          <a:p>
            <a:pPr>
              <a:spcAft>
                <a:spcPct val="40000"/>
              </a:spcAft>
              <a:defRPr/>
            </a:pPr>
            <a:endParaRPr lang="pt-BR" sz="2000" spc="100" dirty="0">
              <a:solidFill>
                <a:srgbClr val="60605B"/>
              </a:solidFill>
            </a:endParaRPr>
          </a:p>
          <a:p>
            <a:pPr>
              <a:spcAft>
                <a:spcPct val="40000"/>
              </a:spcAft>
              <a:defRPr/>
            </a:pPr>
            <a:r>
              <a:rPr lang="pt-BR" sz="2000" spc="100" dirty="0"/>
              <a:t>Condição para o desenvolvimento regional.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1499"/>
                                        </p:tgtEl>
                                        <p:attrNameLst>
                                          <p:attrName>style.visibility</p:attrName>
                                        </p:attrNameLst>
                                      </p:cBhvr>
                                      <p:to>
                                        <p:strVal val="visible"/>
                                      </p:to>
                                    </p:set>
                                    <p:animEffect transition="in" filter="fade">
                                      <p:cBhvr>
                                        <p:cTn id="7" dur="500"/>
                                        <p:tgtEl>
                                          <p:spTgt spid="1914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149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7" descr="S25_26_Lea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60419"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sp>
        <p:nvSpPr>
          <p:cNvPr id="21" name="Retângulo de cantos arredondados 20"/>
          <p:cNvSpPr>
            <a:spLocks noChangeArrowheads="1"/>
          </p:cNvSpPr>
          <p:nvPr/>
        </p:nvSpPr>
        <p:spPr bwMode="auto">
          <a:xfrm>
            <a:off x="216131" y="1280161"/>
            <a:ext cx="7132320" cy="5355590"/>
          </a:xfrm>
          <a:prstGeom prst="roundRect">
            <a:avLst>
              <a:gd name="adj" fmla="val 1074"/>
            </a:avLst>
          </a:prstGeom>
          <a:noFill/>
          <a:ln w="3175" algn="ctr">
            <a:solidFill>
              <a:srgbClr val="E8DD11"/>
            </a:solidFill>
            <a:round/>
            <a:headEnd/>
            <a:tailEnd/>
          </a:ln>
        </p:spPr>
        <p:txBody>
          <a:bodyPr anchor="ctr"/>
          <a:lstStyle/>
          <a:p>
            <a:pPr algn="ctr"/>
            <a:endParaRPr lang="pt-BR">
              <a:solidFill>
                <a:srgbClr val="FFFFFF"/>
              </a:solidFill>
            </a:endParaRPr>
          </a:p>
        </p:txBody>
      </p:sp>
      <p:sp>
        <p:nvSpPr>
          <p:cNvPr id="20" name="Retângulo de cantos arredondados 19"/>
          <p:cNvSpPr>
            <a:spLocks noChangeArrowheads="1"/>
          </p:cNvSpPr>
          <p:nvPr/>
        </p:nvSpPr>
        <p:spPr bwMode="auto">
          <a:xfrm>
            <a:off x="232756" y="1432185"/>
            <a:ext cx="6849544" cy="5035550"/>
          </a:xfrm>
          <a:prstGeom prst="roundRect">
            <a:avLst>
              <a:gd name="adj" fmla="val 1204"/>
            </a:avLst>
          </a:prstGeom>
          <a:solidFill>
            <a:schemeClr val="bg1"/>
          </a:solidFill>
          <a:ln w="3175" algn="ctr">
            <a:solidFill>
              <a:srgbClr val="1EB53A"/>
            </a:solidFill>
            <a:round/>
            <a:headEnd/>
            <a:tailEnd/>
          </a:ln>
        </p:spPr>
        <p:txBody>
          <a:bodyPr anchor="ctr"/>
          <a:lstStyle/>
          <a:p>
            <a:pPr algn="ctr"/>
            <a:endParaRPr lang="pt-BR">
              <a:solidFill>
                <a:srgbClr val="FFFFFF"/>
              </a:solidFill>
            </a:endParaRPr>
          </a:p>
        </p:txBody>
      </p:sp>
      <p:sp>
        <p:nvSpPr>
          <p:cNvPr id="203788" name="CaixaDeTexto 12"/>
          <p:cNvSpPr txBox="1">
            <a:spLocks noChangeArrowheads="1"/>
          </p:cNvSpPr>
          <p:nvPr/>
        </p:nvSpPr>
        <p:spPr bwMode="auto">
          <a:xfrm>
            <a:off x="349135" y="1679171"/>
            <a:ext cx="6650181" cy="615553"/>
          </a:xfrm>
          <a:prstGeom prst="rect">
            <a:avLst/>
          </a:prstGeom>
          <a:noFill/>
          <a:ln w="9525">
            <a:noFill/>
            <a:miter lim="800000"/>
            <a:headEnd/>
            <a:tailEnd/>
          </a:ln>
        </p:spPr>
        <p:txBody>
          <a:bodyPr wrap="square" lIns="0" tIns="0" rIns="0" bIns="0">
            <a:spAutoFit/>
          </a:bodyPr>
          <a:lstStyle/>
          <a:p>
            <a:pPr>
              <a:defRPr/>
            </a:pPr>
            <a:r>
              <a:rPr lang="pt-BR" sz="2000" spc="100" dirty="0" smtClean="0">
                <a:solidFill>
                  <a:srgbClr val="00709E"/>
                </a:solidFill>
              </a:rPr>
              <a:t>  11 </a:t>
            </a:r>
            <a:r>
              <a:rPr lang="pt-BR" sz="2000" spc="100" dirty="0">
                <a:solidFill>
                  <a:srgbClr val="00709E"/>
                </a:solidFill>
              </a:rPr>
              <a:t>mil postos de trabalho</a:t>
            </a:r>
            <a:r>
              <a:rPr lang="pt-BR" sz="2000" spc="100" dirty="0">
                <a:solidFill>
                  <a:srgbClr val="60605B"/>
                </a:solidFill>
              </a:rPr>
              <a:t> </a:t>
            </a:r>
            <a:r>
              <a:rPr lang="pt-BR" sz="2000" spc="100" dirty="0" smtClean="0"/>
              <a:t>diretos </a:t>
            </a:r>
            <a:r>
              <a:rPr lang="pt-BR" sz="2000" spc="100" dirty="0"/>
              <a:t>no pico das </a:t>
            </a:r>
            <a:r>
              <a:rPr lang="pt-BR" sz="2000" spc="100" dirty="0" smtClean="0"/>
              <a:t>obras </a:t>
            </a:r>
            <a:r>
              <a:rPr lang="pt-BR" sz="2000" spc="100" dirty="0"/>
              <a:t>(janeiro de 2011).</a:t>
            </a:r>
          </a:p>
        </p:txBody>
      </p:sp>
      <p:sp>
        <p:nvSpPr>
          <p:cNvPr id="203800" name="CaixaDeTexto 12"/>
          <p:cNvSpPr txBox="1">
            <a:spLocks noChangeArrowheads="1"/>
          </p:cNvSpPr>
          <p:nvPr/>
        </p:nvSpPr>
        <p:spPr bwMode="auto">
          <a:xfrm>
            <a:off x="366712" y="2504873"/>
            <a:ext cx="6266843" cy="307777"/>
          </a:xfrm>
          <a:prstGeom prst="rect">
            <a:avLst/>
          </a:prstGeom>
          <a:noFill/>
          <a:ln w="9525">
            <a:noFill/>
            <a:miter lim="800000"/>
            <a:headEnd/>
            <a:tailEnd/>
          </a:ln>
        </p:spPr>
        <p:txBody>
          <a:bodyPr wrap="square" lIns="0" tIns="0" rIns="0" bIns="0">
            <a:spAutoFit/>
          </a:bodyPr>
          <a:lstStyle/>
          <a:p>
            <a:pPr>
              <a:defRPr/>
            </a:pPr>
            <a:r>
              <a:rPr lang="pt-BR" sz="2000" spc="100" dirty="0" smtClean="0">
                <a:solidFill>
                  <a:srgbClr val="00709E"/>
                </a:solidFill>
              </a:rPr>
              <a:t>35 </a:t>
            </a:r>
            <a:r>
              <a:rPr lang="pt-BR" sz="2000" spc="100" dirty="0">
                <a:solidFill>
                  <a:srgbClr val="00709E"/>
                </a:solidFill>
              </a:rPr>
              <a:t>mil indiretos</a:t>
            </a:r>
            <a:r>
              <a:rPr lang="pt-BR" sz="2000" spc="100" dirty="0">
                <a:solidFill>
                  <a:srgbClr val="60605B"/>
                </a:solidFill>
              </a:rPr>
              <a:t> </a:t>
            </a:r>
            <a:r>
              <a:rPr lang="pt-BR" sz="2000" spc="100" dirty="0"/>
              <a:t>no pico da obras.</a:t>
            </a:r>
          </a:p>
        </p:txBody>
      </p:sp>
      <p:sp>
        <p:nvSpPr>
          <p:cNvPr id="203802" name="CaixaDeTexto 12"/>
          <p:cNvSpPr txBox="1">
            <a:spLocks noChangeArrowheads="1"/>
          </p:cNvSpPr>
          <p:nvPr/>
        </p:nvSpPr>
        <p:spPr bwMode="auto">
          <a:xfrm>
            <a:off x="334963" y="2960284"/>
            <a:ext cx="4381500" cy="615553"/>
          </a:xfrm>
          <a:prstGeom prst="rect">
            <a:avLst/>
          </a:prstGeom>
          <a:noFill/>
          <a:ln w="9525">
            <a:noFill/>
            <a:miter lim="800000"/>
            <a:headEnd/>
            <a:tailEnd/>
          </a:ln>
        </p:spPr>
        <p:txBody>
          <a:bodyPr wrap="square" lIns="0" tIns="0" rIns="0" bIns="0">
            <a:spAutoFit/>
          </a:bodyPr>
          <a:lstStyle/>
          <a:p>
            <a:pPr>
              <a:defRPr/>
            </a:pPr>
            <a:r>
              <a:rPr lang="pt-BR" sz="2000" spc="100" dirty="0"/>
              <a:t>Atualmente, </a:t>
            </a:r>
            <a:r>
              <a:rPr lang="pt-BR" sz="2000" spc="100" dirty="0">
                <a:solidFill>
                  <a:srgbClr val="00709E"/>
                </a:solidFill>
              </a:rPr>
              <a:t>5.300 trabalhadores</a:t>
            </a:r>
            <a:r>
              <a:rPr lang="pt-BR" sz="2000" spc="100" dirty="0">
                <a:solidFill>
                  <a:srgbClr val="60605B"/>
                </a:solidFill>
              </a:rPr>
              <a:t> </a:t>
            </a:r>
            <a:r>
              <a:rPr lang="pt-BR" sz="2000" spc="100" dirty="0"/>
              <a:t>no canteiro de obras.</a:t>
            </a:r>
          </a:p>
        </p:txBody>
      </p:sp>
      <p:sp>
        <p:nvSpPr>
          <p:cNvPr id="203805" name="CaixaDeTexto 12"/>
          <p:cNvSpPr txBox="1">
            <a:spLocks noChangeArrowheads="1"/>
          </p:cNvSpPr>
          <p:nvPr/>
        </p:nvSpPr>
        <p:spPr bwMode="auto">
          <a:xfrm>
            <a:off x="323850" y="3836382"/>
            <a:ext cx="4546600" cy="923330"/>
          </a:xfrm>
          <a:prstGeom prst="rect">
            <a:avLst/>
          </a:prstGeom>
          <a:noFill/>
          <a:ln w="9525">
            <a:noFill/>
            <a:miter lim="800000"/>
            <a:headEnd/>
            <a:tailEnd/>
          </a:ln>
        </p:spPr>
        <p:txBody>
          <a:bodyPr wrap="square" lIns="0" tIns="0" rIns="0" bIns="0">
            <a:spAutoFit/>
          </a:bodyPr>
          <a:lstStyle/>
          <a:p>
            <a:pPr>
              <a:defRPr/>
            </a:pPr>
            <a:r>
              <a:rPr lang="pt-BR" sz="2000" spc="100" dirty="0">
                <a:solidFill>
                  <a:srgbClr val="00709E"/>
                </a:solidFill>
              </a:rPr>
              <a:t>Programa de Qualificação Profissional Continuada</a:t>
            </a:r>
            <a:r>
              <a:rPr lang="pt-BR" sz="2000" spc="100" dirty="0">
                <a:solidFill>
                  <a:srgbClr val="60605B"/>
                </a:solidFill>
              </a:rPr>
              <a:t> </a:t>
            </a:r>
            <a:r>
              <a:rPr lang="pt-BR" sz="2000" spc="100" dirty="0"/>
              <a:t>– Acreditar: 85%</a:t>
            </a:r>
            <a:r>
              <a:rPr lang="pt-BR" sz="2000" spc="100" dirty="0">
                <a:solidFill>
                  <a:srgbClr val="FF0000"/>
                </a:solidFill>
              </a:rPr>
              <a:t> </a:t>
            </a:r>
            <a:r>
              <a:rPr lang="pt-BR" sz="2000" spc="100" dirty="0"/>
              <a:t>dos atuais contratados.</a:t>
            </a:r>
          </a:p>
        </p:txBody>
      </p:sp>
      <p:sp>
        <p:nvSpPr>
          <p:cNvPr id="203807" name="CaixaDeTexto 12"/>
          <p:cNvSpPr txBox="1">
            <a:spLocks noChangeArrowheads="1"/>
          </p:cNvSpPr>
          <p:nvPr/>
        </p:nvSpPr>
        <p:spPr bwMode="auto">
          <a:xfrm>
            <a:off x="322263" y="5121275"/>
            <a:ext cx="4629150" cy="1230313"/>
          </a:xfrm>
          <a:prstGeom prst="rect">
            <a:avLst/>
          </a:prstGeom>
          <a:noFill/>
          <a:ln w="9525">
            <a:noFill/>
            <a:miter lim="800000"/>
            <a:headEnd/>
            <a:tailEnd/>
          </a:ln>
        </p:spPr>
        <p:txBody>
          <a:bodyPr lIns="0" tIns="0" rIns="0" bIns="0">
            <a:spAutoFit/>
          </a:bodyPr>
          <a:lstStyle/>
          <a:p>
            <a:pPr>
              <a:defRPr/>
            </a:pPr>
            <a:r>
              <a:rPr lang="pt-BR" sz="2000" spc="100" dirty="0"/>
              <a:t>Estimativa de </a:t>
            </a:r>
            <a:r>
              <a:rPr lang="pt-BR" sz="2000" spc="100" dirty="0">
                <a:solidFill>
                  <a:srgbClr val="00709E"/>
                </a:solidFill>
              </a:rPr>
              <a:t>crescimento médio anual de 10% no número de alunos matriculados</a:t>
            </a:r>
            <a:r>
              <a:rPr lang="pt-BR" sz="2000" spc="100" dirty="0">
                <a:solidFill>
                  <a:srgbClr val="60605B"/>
                </a:solidFill>
              </a:rPr>
              <a:t> </a:t>
            </a:r>
            <a:r>
              <a:rPr lang="pt-BR" sz="2000" spc="100" dirty="0"/>
              <a:t>em cursos de nível técnico, médio e superior.</a:t>
            </a:r>
          </a:p>
        </p:txBody>
      </p:sp>
      <p:pic>
        <p:nvPicPr>
          <p:cNvPr id="60427"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60428" name="CaixaDeTexto 2"/>
          <p:cNvSpPr txBox="1">
            <a:spLocks noChangeArrowheads="1"/>
          </p:cNvSpPr>
          <p:nvPr/>
        </p:nvSpPr>
        <p:spPr bwMode="auto">
          <a:xfrm>
            <a:off x="411163" y="85725"/>
            <a:ext cx="7194550" cy="338138"/>
          </a:xfrm>
          <a:prstGeom prst="rect">
            <a:avLst/>
          </a:prstGeom>
          <a:noFill/>
          <a:ln w="9525">
            <a:noFill/>
            <a:miter lim="800000"/>
            <a:headEnd/>
            <a:tailEnd/>
          </a:ln>
        </p:spPr>
        <p:txBody>
          <a:bodyPr lIns="0" tIns="0" rIns="0" bIns="0">
            <a:spAutoFit/>
          </a:bodyPr>
          <a:lstStyle/>
          <a:p>
            <a:r>
              <a:rPr lang="pt-BR" sz="2200"/>
              <a:t>GERAÇÃO DE EMPREGOS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3788"/>
                                        </p:tgtEl>
                                        <p:attrNameLst>
                                          <p:attrName>style.visibility</p:attrName>
                                        </p:attrNameLst>
                                      </p:cBhvr>
                                      <p:to>
                                        <p:strVal val="visible"/>
                                      </p:to>
                                    </p:set>
                                    <p:animEffect transition="in" filter="fade">
                                      <p:cBhvr>
                                        <p:cTn id="14" dur="500"/>
                                        <p:tgtEl>
                                          <p:spTgt spid="20378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03800"/>
                                        </p:tgtEl>
                                        <p:attrNameLst>
                                          <p:attrName>style.visibility</p:attrName>
                                        </p:attrNameLst>
                                      </p:cBhvr>
                                      <p:to>
                                        <p:strVal val="visible"/>
                                      </p:to>
                                    </p:set>
                                    <p:animEffect transition="in" filter="fade">
                                      <p:cBhvr>
                                        <p:cTn id="18" dur="500"/>
                                        <p:tgtEl>
                                          <p:spTgt spid="20380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03802"/>
                                        </p:tgtEl>
                                        <p:attrNameLst>
                                          <p:attrName>style.visibility</p:attrName>
                                        </p:attrNameLst>
                                      </p:cBhvr>
                                      <p:to>
                                        <p:strVal val="visible"/>
                                      </p:to>
                                    </p:set>
                                    <p:animEffect transition="in" filter="fade">
                                      <p:cBhvr>
                                        <p:cTn id="22" dur="500"/>
                                        <p:tgtEl>
                                          <p:spTgt spid="20380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3805"/>
                                        </p:tgtEl>
                                        <p:attrNameLst>
                                          <p:attrName>style.visibility</p:attrName>
                                        </p:attrNameLst>
                                      </p:cBhvr>
                                      <p:to>
                                        <p:strVal val="visible"/>
                                      </p:to>
                                    </p:set>
                                    <p:animEffect transition="in" filter="fade">
                                      <p:cBhvr>
                                        <p:cTn id="26" dur="500"/>
                                        <p:tgtEl>
                                          <p:spTgt spid="203805"/>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03807"/>
                                        </p:tgtEl>
                                        <p:attrNameLst>
                                          <p:attrName>style.visibility</p:attrName>
                                        </p:attrNameLst>
                                      </p:cBhvr>
                                      <p:to>
                                        <p:strVal val="visible"/>
                                      </p:to>
                                    </p:set>
                                    <p:animEffect transition="in" filter="fade">
                                      <p:cBhvr>
                                        <p:cTn id="30" dur="500"/>
                                        <p:tgtEl>
                                          <p:spTgt spid="20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203788" grpId="0"/>
      <p:bldP spid="203800" grpId="0"/>
      <p:bldP spid="203802" grpId="0"/>
      <p:bldP spid="203805" grpId="0"/>
      <p:bldP spid="20380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25_26_Lea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62467"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sp>
        <p:nvSpPr>
          <p:cNvPr id="21" name="Retângulo de cantos arredondados 20"/>
          <p:cNvSpPr>
            <a:spLocks noChangeArrowheads="1"/>
          </p:cNvSpPr>
          <p:nvPr/>
        </p:nvSpPr>
        <p:spPr bwMode="auto">
          <a:xfrm>
            <a:off x="0" y="1484313"/>
            <a:ext cx="7863840" cy="4367847"/>
          </a:xfrm>
          <a:prstGeom prst="roundRect">
            <a:avLst>
              <a:gd name="adj" fmla="val 1185"/>
            </a:avLst>
          </a:prstGeom>
          <a:noFill/>
          <a:ln w="3175" algn="ctr">
            <a:solidFill>
              <a:srgbClr val="E8DD11"/>
            </a:solidFill>
            <a:round/>
            <a:headEnd/>
            <a:tailEnd/>
          </a:ln>
        </p:spPr>
        <p:txBody>
          <a:bodyPr anchor="ctr"/>
          <a:lstStyle/>
          <a:p>
            <a:pPr algn="ctr"/>
            <a:endParaRPr lang="pt-BR">
              <a:solidFill>
                <a:srgbClr val="FFFFFF"/>
              </a:solidFill>
            </a:endParaRPr>
          </a:p>
        </p:txBody>
      </p:sp>
      <p:sp>
        <p:nvSpPr>
          <p:cNvPr id="20" name="Retângulo de cantos arredondados 19"/>
          <p:cNvSpPr>
            <a:spLocks noChangeArrowheads="1"/>
          </p:cNvSpPr>
          <p:nvPr/>
        </p:nvSpPr>
        <p:spPr bwMode="auto">
          <a:xfrm>
            <a:off x="266007" y="1531939"/>
            <a:ext cx="7514706" cy="4203844"/>
          </a:xfrm>
          <a:prstGeom prst="roundRect">
            <a:avLst>
              <a:gd name="adj" fmla="val 1204"/>
            </a:avLst>
          </a:prstGeom>
          <a:solidFill>
            <a:schemeClr val="bg1"/>
          </a:solidFill>
          <a:ln w="3175" algn="ctr">
            <a:solidFill>
              <a:srgbClr val="1EB53A"/>
            </a:solidFill>
            <a:round/>
            <a:headEnd/>
            <a:tailEnd/>
          </a:ln>
        </p:spPr>
        <p:txBody>
          <a:bodyPr anchor="ctr"/>
          <a:lstStyle/>
          <a:p>
            <a:pPr algn="ctr"/>
            <a:endParaRPr lang="pt-BR">
              <a:solidFill>
                <a:srgbClr val="FFFFFF"/>
              </a:solidFill>
            </a:endParaRPr>
          </a:p>
        </p:txBody>
      </p:sp>
      <p:sp>
        <p:nvSpPr>
          <p:cNvPr id="204807" name="CaixaDeTexto 12"/>
          <p:cNvSpPr txBox="1">
            <a:spLocks noChangeArrowheads="1"/>
          </p:cNvSpPr>
          <p:nvPr/>
        </p:nvSpPr>
        <p:spPr bwMode="auto">
          <a:xfrm>
            <a:off x="377825" y="1839913"/>
            <a:ext cx="4859338" cy="1231900"/>
          </a:xfrm>
          <a:prstGeom prst="rect">
            <a:avLst/>
          </a:prstGeom>
          <a:noFill/>
          <a:ln w="9525">
            <a:noFill/>
            <a:miter lim="800000"/>
            <a:headEnd/>
            <a:tailEnd/>
          </a:ln>
        </p:spPr>
        <p:txBody>
          <a:bodyPr lIns="0" tIns="0" rIns="0" bIns="0">
            <a:spAutoFit/>
          </a:bodyPr>
          <a:lstStyle/>
          <a:p>
            <a:pPr>
              <a:defRPr/>
            </a:pPr>
            <a:r>
              <a:rPr lang="pt-BR" sz="2000" spc="100" dirty="0"/>
              <a:t>Empregos gerados pelas obras = massa salarial chegará a,  aproximadamente, R$ 1 bilhão no período de 4 anos.</a:t>
            </a:r>
          </a:p>
        </p:txBody>
      </p:sp>
      <p:sp>
        <p:nvSpPr>
          <p:cNvPr id="204809" name="CaixaDeTexto 12"/>
          <p:cNvSpPr txBox="1">
            <a:spLocks noChangeArrowheads="1"/>
          </p:cNvSpPr>
          <p:nvPr/>
        </p:nvSpPr>
        <p:spPr bwMode="auto">
          <a:xfrm>
            <a:off x="366713" y="3319463"/>
            <a:ext cx="4773612" cy="923925"/>
          </a:xfrm>
          <a:prstGeom prst="rect">
            <a:avLst/>
          </a:prstGeom>
          <a:noFill/>
          <a:ln w="9525">
            <a:noFill/>
            <a:miter lim="800000"/>
            <a:headEnd/>
            <a:tailEnd/>
          </a:ln>
        </p:spPr>
        <p:txBody>
          <a:bodyPr lIns="0" tIns="0" rIns="0" bIns="0">
            <a:spAutoFit/>
          </a:bodyPr>
          <a:lstStyle/>
          <a:p>
            <a:pPr>
              <a:defRPr/>
            </a:pPr>
            <a:r>
              <a:rPr lang="pt-BR" sz="2000" spc="100" dirty="0">
                <a:solidFill>
                  <a:srgbClr val="00709E"/>
                </a:solidFill>
              </a:rPr>
              <a:t>Aquisição de produtos e serviços</a:t>
            </a:r>
            <a:r>
              <a:rPr lang="pt-BR" sz="2000" spc="100" dirty="0">
                <a:solidFill>
                  <a:srgbClr val="60605B"/>
                </a:solidFill>
              </a:rPr>
              <a:t> </a:t>
            </a:r>
            <a:r>
              <a:rPr lang="pt-BR" sz="2000" spc="100" dirty="0"/>
              <a:t>de pequenas e médias empresas locais e regionais.</a:t>
            </a:r>
          </a:p>
        </p:txBody>
      </p:sp>
      <p:sp>
        <p:nvSpPr>
          <p:cNvPr id="204811" name="CaixaDeTexto 12"/>
          <p:cNvSpPr txBox="1">
            <a:spLocks noChangeArrowheads="1"/>
          </p:cNvSpPr>
          <p:nvPr/>
        </p:nvSpPr>
        <p:spPr bwMode="auto">
          <a:xfrm>
            <a:off x="352425" y="4576763"/>
            <a:ext cx="4856163" cy="923925"/>
          </a:xfrm>
          <a:prstGeom prst="rect">
            <a:avLst/>
          </a:prstGeom>
          <a:noFill/>
          <a:ln w="9525">
            <a:noFill/>
            <a:miter lim="800000"/>
            <a:headEnd/>
            <a:tailEnd/>
          </a:ln>
        </p:spPr>
        <p:txBody>
          <a:bodyPr lIns="0" tIns="0" rIns="0" bIns="0">
            <a:spAutoFit/>
          </a:bodyPr>
          <a:lstStyle/>
          <a:p>
            <a:pPr>
              <a:defRPr/>
            </a:pPr>
            <a:r>
              <a:rPr lang="pt-BR" sz="2000" spc="100" dirty="0">
                <a:solidFill>
                  <a:srgbClr val="00709E"/>
                </a:solidFill>
              </a:rPr>
              <a:t>Convênio com instituições públicas e privadas</a:t>
            </a:r>
            <a:r>
              <a:rPr lang="pt-BR" sz="2000" spc="100" dirty="0">
                <a:solidFill>
                  <a:srgbClr val="60605B"/>
                </a:solidFill>
              </a:rPr>
              <a:t> </a:t>
            </a:r>
            <a:r>
              <a:rPr lang="pt-BR" sz="2000" spc="100" dirty="0"/>
              <a:t>para execução de ações previstas no Plano Básico Ambiental.</a:t>
            </a:r>
          </a:p>
        </p:txBody>
      </p:sp>
      <p:pic>
        <p:nvPicPr>
          <p:cNvPr id="62473"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62474" name="CaixaDeTexto 2"/>
          <p:cNvSpPr txBox="1">
            <a:spLocks noChangeArrowheads="1"/>
          </p:cNvSpPr>
          <p:nvPr/>
        </p:nvSpPr>
        <p:spPr bwMode="auto">
          <a:xfrm>
            <a:off x="508000" y="85725"/>
            <a:ext cx="7194550" cy="338138"/>
          </a:xfrm>
          <a:prstGeom prst="rect">
            <a:avLst/>
          </a:prstGeom>
          <a:noFill/>
          <a:ln w="9525">
            <a:noFill/>
            <a:miter lim="800000"/>
            <a:headEnd/>
            <a:tailEnd/>
          </a:ln>
        </p:spPr>
        <p:txBody>
          <a:bodyPr lIns="0" tIns="0" rIns="0" bIns="0">
            <a:spAutoFit/>
          </a:bodyPr>
          <a:lstStyle/>
          <a:p>
            <a:r>
              <a:rPr lang="pt-BR" sz="2200"/>
              <a:t>GERAÇÃO DE RENDA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4807"/>
                                        </p:tgtEl>
                                        <p:attrNameLst>
                                          <p:attrName>style.visibility</p:attrName>
                                        </p:attrNameLst>
                                      </p:cBhvr>
                                      <p:to>
                                        <p:strVal val="visible"/>
                                      </p:to>
                                    </p:set>
                                    <p:animEffect transition="in" filter="fade">
                                      <p:cBhvr>
                                        <p:cTn id="14" dur="500"/>
                                        <p:tgtEl>
                                          <p:spTgt spid="20480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04809"/>
                                        </p:tgtEl>
                                        <p:attrNameLst>
                                          <p:attrName>style.visibility</p:attrName>
                                        </p:attrNameLst>
                                      </p:cBhvr>
                                      <p:to>
                                        <p:strVal val="visible"/>
                                      </p:to>
                                    </p:set>
                                    <p:animEffect transition="in" filter="fade">
                                      <p:cBhvr>
                                        <p:cTn id="18" dur="500"/>
                                        <p:tgtEl>
                                          <p:spTgt spid="20480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04811"/>
                                        </p:tgtEl>
                                        <p:attrNameLst>
                                          <p:attrName>style.visibility</p:attrName>
                                        </p:attrNameLst>
                                      </p:cBhvr>
                                      <p:to>
                                        <p:strVal val="visible"/>
                                      </p:to>
                                    </p:set>
                                    <p:animEffect transition="in" filter="fade">
                                      <p:cBhvr>
                                        <p:cTn id="22" dur="500"/>
                                        <p:tgtEl>
                                          <p:spTgt spid="204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204807" grpId="0"/>
      <p:bldP spid="204809" grpId="0"/>
      <p:bldP spid="2048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0" descr="S27_vitu"/>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63491" name="Picture 2" descr="H:\Criação\Clientes\Santo Antonio Energia\Institucional\PNG\_IV\template.png"/>
          <p:cNvPicPr>
            <a:picLocks noChangeAspect="1" noChangeArrowheads="1"/>
          </p:cNvPicPr>
          <p:nvPr/>
        </p:nvPicPr>
        <p:blipFill>
          <a:blip r:embed="rId4" cstate="print"/>
          <a:srcRect/>
          <a:stretch>
            <a:fillRect/>
          </a:stretch>
        </p:blipFill>
        <p:spPr bwMode="auto">
          <a:xfrm>
            <a:off x="7699375" y="5815013"/>
            <a:ext cx="1444625" cy="1042987"/>
          </a:xfrm>
          <a:prstGeom prst="rect">
            <a:avLst/>
          </a:prstGeom>
          <a:noFill/>
          <a:ln w="9525">
            <a:noFill/>
            <a:miter lim="800000"/>
            <a:headEnd/>
            <a:tailEnd/>
          </a:ln>
        </p:spPr>
      </p:pic>
      <p:pic>
        <p:nvPicPr>
          <p:cNvPr id="63492"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63493" name="CaixaDeTexto 2"/>
          <p:cNvSpPr txBox="1">
            <a:spLocks noChangeArrowheads="1"/>
          </p:cNvSpPr>
          <p:nvPr/>
        </p:nvSpPr>
        <p:spPr bwMode="auto">
          <a:xfrm>
            <a:off x="355600" y="85725"/>
            <a:ext cx="7194550" cy="338138"/>
          </a:xfrm>
          <a:prstGeom prst="rect">
            <a:avLst/>
          </a:prstGeom>
          <a:noFill/>
          <a:ln w="9525">
            <a:noFill/>
            <a:miter lim="800000"/>
            <a:headEnd/>
            <a:tailEnd/>
          </a:ln>
        </p:spPr>
        <p:txBody>
          <a:bodyPr lIns="0" tIns="0" rIns="0" bIns="0">
            <a:spAutoFit/>
          </a:bodyPr>
          <a:lstStyle/>
          <a:p>
            <a:r>
              <a:rPr lang="pt-BR" sz="2200"/>
              <a:t>ARRECADAÇÃO DE IMPOSTOS</a:t>
            </a:r>
          </a:p>
        </p:txBody>
      </p:sp>
      <p:sp>
        <p:nvSpPr>
          <p:cNvPr id="20" name="Retângulo de cantos arredondados 19"/>
          <p:cNvSpPr>
            <a:spLocks noChangeArrowheads="1"/>
          </p:cNvSpPr>
          <p:nvPr/>
        </p:nvSpPr>
        <p:spPr bwMode="auto">
          <a:xfrm>
            <a:off x="232756" y="997527"/>
            <a:ext cx="6583680" cy="4305993"/>
          </a:xfrm>
          <a:prstGeom prst="roundRect">
            <a:avLst>
              <a:gd name="adj" fmla="val 1185"/>
            </a:avLst>
          </a:prstGeom>
          <a:noFill/>
          <a:ln w="3175" algn="ctr">
            <a:solidFill>
              <a:srgbClr val="E8DD11"/>
            </a:solidFill>
            <a:round/>
            <a:headEnd/>
            <a:tailEnd/>
          </a:ln>
        </p:spPr>
        <p:txBody>
          <a:bodyPr anchor="ctr"/>
          <a:lstStyle/>
          <a:p>
            <a:pPr algn="ctr"/>
            <a:endParaRPr lang="pt-BR">
              <a:solidFill>
                <a:srgbClr val="FFFFFF"/>
              </a:solidFill>
            </a:endParaRPr>
          </a:p>
        </p:txBody>
      </p:sp>
      <p:sp>
        <p:nvSpPr>
          <p:cNvPr id="21" name="Retângulo de cantos arredondados 20"/>
          <p:cNvSpPr>
            <a:spLocks noChangeArrowheads="1"/>
          </p:cNvSpPr>
          <p:nvPr/>
        </p:nvSpPr>
        <p:spPr bwMode="auto">
          <a:xfrm>
            <a:off x="382385" y="1163782"/>
            <a:ext cx="6329565" cy="4023360"/>
          </a:xfrm>
          <a:prstGeom prst="roundRect">
            <a:avLst>
              <a:gd name="adj" fmla="val 1204"/>
            </a:avLst>
          </a:prstGeom>
          <a:solidFill>
            <a:schemeClr val="bg1"/>
          </a:solidFill>
          <a:ln w="3175" algn="ctr">
            <a:solidFill>
              <a:srgbClr val="1EB53A"/>
            </a:solidFill>
            <a:round/>
            <a:headEnd/>
            <a:tailEnd/>
          </a:ln>
        </p:spPr>
        <p:txBody>
          <a:bodyPr anchor="ctr"/>
          <a:lstStyle/>
          <a:p>
            <a:pPr>
              <a:lnSpc>
                <a:spcPct val="150000"/>
              </a:lnSpc>
            </a:pPr>
            <a:endParaRPr lang="pt-BR">
              <a:solidFill>
                <a:srgbClr val="00709E"/>
              </a:solidFill>
            </a:endParaRPr>
          </a:p>
        </p:txBody>
      </p:sp>
      <p:sp>
        <p:nvSpPr>
          <p:cNvPr id="202764" name="CaixaDeTexto 12"/>
          <p:cNvSpPr txBox="1">
            <a:spLocks noChangeArrowheads="1"/>
          </p:cNvSpPr>
          <p:nvPr/>
        </p:nvSpPr>
        <p:spPr bwMode="auto">
          <a:xfrm>
            <a:off x="515389" y="1323975"/>
            <a:ext cx="5761586" cy="1230313"/>
          </a:xfrm>
          <a:prstGeom prst="rect">
            <a:avLst/>
          </a:prstGeom>
          <a:noFill/>
          <a:ln w="9525">
            <a:noFill/>
            <a:miter lim="800000"/>
            <a:headEnd/>
            <a:tailEnd/>
          </a:ln>
        </p:spPr>
        <p:txBody>
          <a:bodyPr wrap="square" lIns="0" tIns="0" rIns="0" bIns="0">
            <a:spAutoFit/>
          </a:bodyPr>
          <a:lstStyle/>
          <a:p>
            <a:pPr>
              <a:defRPr/>
            </a:pPr>
            <a:r>
              <a:rPr lang="pt-BR" sz="2000" spc="100" dirty="0"/>
              <a:t>Investimento</a:t>
            </a:r>
            <a:r>
              <a:rPr lang="pt-BR" sz="2000" dirty="0"/>
              <a:t> - </a:t>
            </a:r>
            <a:r>
              <a:rPr lang="pt-BR" sz="2000" dirty="0">
                <a:solidFill>
                  <a:srgbClr val="00709E"/>
                </a:solidFill>
              </a:rPr>
              <a:t>R$ 13,5 bilhões</a:t>
            </a:r>
          </a:p>
          <a:p>
            <a:pPr>
              <a:defRPr/>
            </a:pPr>
            <a:r>
              <a:rPr lang="pt-BR" sz="2000" dirty="0">
                <a:solidFill>
                  <a:srgbClr val="00709E"/>
                </a:solidFill>
              </a:rPr>
              <a:t> </a:t>
            </a:r>
          </a:p>
          <a:p>
            <a:pPr>
              <a:defRPr/>
            </a:pPr>
            <a:r>
              <a:rPr lang="pt-BR" sz="2000" spc="100" dirty="0"/>
              <a:t>Arrecadação de ISSQN derivada do empreendimento.</a:t>
            </a:r>
            <a:endParaRPr lang="pt-BR" sz="2000" spc="100" dirty="0">
              <a:solidFill>
                <a:srgbClr val="00709E"/>
              </a:solidFill>
            </a:endParaRPr>
          </a:p>
        </p:txBody>
      </p:sp>
      <p:sp>
        <p:nvSpPr>
          <p:cNvPr id="202774" name="CaixaDeTexto 30"/>
          <p:cNvSpPr txBox="1">
            <a:spLocks noChangeArrowheads="1"/>
          </p:cNvSpPr>
          <p:nvPr/>
        </p:nvSpPr>
        <p:spPr bwMode="auto">
          <a:xfrm>
            <a:off x="532015" y="3125788"/>
            <a:ext cx="6044998" cy="1911725"/>
          </a:xfrm>
          <a:prstGeom prst="rect">
            <a:avLst/>
          </a:prstGeom>
          <a:noFill/>
          <a:ln w="9525">
            <a:noFill/>
            <a:miter lim="800000"/>
            <a:headEnd/>
            <a:tailEnd/>
          </a:ln>
        </p:spPr>
        <p:txBody>
          <a:bodyPr wrap="square" lIns="0" tIns="0" rIns="0" bIns="0">
            <a:spAutoFit/>
          </a:bodyPr>
          <a:lstStyle/>
          <a:p>
            <a:pPr>
              <a:defRPr/>
            </a:pPr>
            <a:r>
              <a:rPr lang="pt-BR" sz="2000" spc="100" dirty="0"/>
              <a:t>Compensação financeira pelo uso do recurso hídrico (CFURH) - energia gerada x valor de tarifa definido pela </a:t>
            </a:r>
            <a:r>
              <a:rPr lang="pt-BR" sz="2000" spc="100" dirty="0" smtClean="0"/>
              <a:t>ANEEL, da ordem de 84 milhões de reais anuais, dos quais 67 milhões serão divididos entre estado de Rondônia e município de Porto Velho.</a:t>
            </a:r>
            <a:endParaRPr lang="pt-BR" sz="2000" spc="100" dirty="0">
              <a:solidFill>
                <a:srgbClr val="00709E"/>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2764"/>
                                        </p:tgtEl>
                                        <p:attrNameLst>
                                          <p:attrName>style.visibility</p:attrName>
                                        </p:attrNameLst>
                                      </p:cBhvr>
                                      <p:to>
                                        <p:strVal val="visible"/>
                                      </p:to>
                                    </p:set>
                                    <p:animEffect transition="in" filter="fade">
                                      <p:cBhvr>
                                        <p:cTn id="7" dur="300"/>
                                        <p:tgtEl>
                                          <p:spTgt spid="202764"/>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02774"/>
                                        </p:tgtEl>
                                        <p:attrNameLst>
                                          <p:attrName>style.visibility</p:attrName>
                                        </p:attrNameLst>
                                      </p:cBhvr>
                                      <p:to>
                                        <p:strVal val="visible"/>
                                      </p:to>
                                    </p:set>
                                    <p:animEffect transition="in" filter="fade">
                                      <p:cBhvr>
                                        <p:cTn id="11" dur="500"/>
                                        <p:tgtEl>
                                          <p:spTgt spid="202774"/>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02764" grpId="0"/>
      <p:bldP spid="20277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em Título-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64515" name="Picture 3" descr="H:\Criação\Clientes\Santo Antonio Energia\Institucional\PNG\_IV\TITULO.png"/>
          <p:cNvPicPr>
            <a:picLocks noChangeAspect="1" noChangeArrowheads="1"/>
          </p:cNvPicPr>
          <p:nvPr/>
        </p:nvPicPr>
        <p:blipFill>
          <a:blip r:embed="rId4" cstate="print"/>
          <a:srcRect/>
          <a:stretch>
            <a:fillRect/>
          </a:stretch>
        </p:blipFill>
        <p:spPr bwMode="auto">
          <a:xfrm>
            <a:off x="0" y="0"/>
            <a:ext cx="9144000" cy="904875"/>
          </a:xfrm>
          <a:prstGeom prst="rect">
            <a:avLst/>
          </a:prstGeom>
          <a:noFill/>
          <a:ln w="9525">
            <a:noFill/>
            <a:miter lim="800000"/>
            <a:headEnd/>
            <a:tailEnd/>
          </a:ln>
        </p:spPr>
      </p:pic>
      <p:sp>
        <p:nvSpPr>
          <p:cNvPr id="64516" name="CaixaDeTexto 2"/>
          <p:cNvSpPr txBox="1">
            <a:spLocks noChangeArrowheads="1"/>
          </p:cNvSpPr>
          <p:nvPr/>
        </p:nvSpPr>
        <p:spPr bwMode="auto">
          <a:xfrm>
            <a:off x="508000" y="85725"/>
            <a:ext cx="8691563" cy="338138"/>
          </a:xfrm>
          <a:prstGeom prst="rect">
            <a:avLst/>
          </a:prstGeom>
          <a:noFill/>
          <a:ln w="9525">
            <a:noFill/>
            <a:miter lim="800000"/>
            <a:headEnd/>
            <a:tailEnd/>
          </a:ln>
        </p:spPr>
        <p:txBody>
          <a:bodyPr lIns="0" tIns="0" rIns="0" bIns="0">
            <a:spAutoFit/>
          </a:bodyPr>
          <a:lstStyle/>
          <a:p>
            <a:r>
              <a:rPr lang="pt-BR" sz="2200"/>
              <a:t>GERAÇÃO E APROPRIAÇÃO DE CONHECIMENTO</a:t>
            </a:r>
          </a:p>
        </p:txBody>
      </p:sp>
      <p:sp>
        <p:nvSpPr>
          <p:cNvPr id="15" name="Retângulo de cantos arredondados 14"/>
          <p:cNvSpPr>
            <a:spLocks noChangeArrowheads="1"/>
          </p:cNvSpPr>
          <p:nvPr/>
        </p:nvSpPr>
        <p:spPr bwMode="auto">
          <a:xfrm>
            <a:off x="3807229" y="1484313"/>
            <a:ext cx="5336771" cy="4706937"/>
          </a:xfrm>
          <a:prstGeom prst="roundRect">
            <a:avLst>
              <a:gd name="adj" fmla="val 1185"/>
            </a:avLst>
          </a:prstGeom>
          <a:noFill/>
          <a:ln w="3175" algn="ctr">
            <a:solidFill>
              <a:srgbClr val="E8DD11"/>
            </a:solidFill>
            <a:round/>
            <a:headEnd/>
            <a:tailEnd/>
          </a:ln>
        </p:spPr>
        <p:txBody>
          <a:bodyPr anchor="ctr"/>
          <a:lstStyle/>
          <a:p>
            <a:pPr algn="ctr">
              <a:defRPr/>
            </a:pPr>
            <a:endParaRPr lang="pt-BR" spc="100">
              <a:solidFill>
                <a:srgbClr val="FFFFFF"/>
              </a:solidFill>
            </a:endParaRPr>
          </a:p>
        </p:txBody>
      </p:sp>
      <p:sp>
        <p:nvSpPr>
          <p:cNvPr id="16" name="Retângulo de cantos arredondados 15"/>
          <p:cNvSpPr>
            <a:spLocks noChangeArrowheads="1"/>
          </p:cNvSpPr>
          <p:nvPr/>
        </p:nvSpPr>
        <p:spPr bwMode="auto">
          <a:xfrm>
            <a:off x="3906983" y="1531938"/>
            <a:ext cx="4987636" cy="4584700"/>
          </a:xfrm>
          <a:prstGeom prst="roundRect">
            <a:avLst>
              <a:gd name="adj" fmla="val 1204"/>
            </a:avLst>
          </a:prstGeom>
          <a:solidFill>
            <a:schemeClr val="bg1"/>
          </a:solidFill>
          <a:ln w="3175" algn="ctr">
            <a:solidFill>
              <a:srgbClr val="1EB53A"/>
            </a:solidFill>
            <a:round/>
            <a:headEnd/>
            <a:tailEnd/>
          </a:ln>
        </p:spPr>
        <p:txBody>
          <a:bodyPr anchor="ctr"/>
          <a:lstStyle/>
          <a:p>
            <a:pPr algn="ctr">
              <a:defRPr/>
            </a:pPr>
            <a:endParaRPr lang="pt-BR" spc="100">
              <a:solidFill>
                <a:srgbClr val="FFFFFF"/>
              </a:solidFill>
            </a:endParaRPr>
          </a:p>
        </p:txBody>
      </p:sp>
      <p:sp>
        <p:nvSpPr>
          <p:cNvPr id="29705" name="Rectangle 9"/>
          <p:cNvSpPr>
            <a:spLocks noChangeArrowheads="1"/>
          </p:cNvSpPr>
          <p:nvPr/>
        </p:nvSpPr>
        <p:spPr bwMode="auto">
          <a:xfrm>
            <a:off x="4457701" y="1839913"/>
            <a:ext cx="4453544" cy="4339650"/>
          </a:xfrm>
          <a:prstGeom prst="rect">
            <a:avLst/>
          </a:prstGeom>
          <a:noFill/>
          <a:ln w="9525">
            <a:noFill/>
            <a:miter lim="800000"/>
            <a:headEnd/>
            <a:tailEnd/>
          </a:ln>
        </p:spPr>
        <p:txBody>
          <a:bodyPr wrap="square">
            <a:spAutoFit/>
          </a:bodyPr>
          <a:lstStyle/>
          <a:p>
            <a:pPr>
              <a:lnSpc>
                <a:spcPct val="90000"/>
              </a:lnSpc>
              <a:spcAft>
                <a:spcPct val="50000"/>
              </a:spcAft>
              <a:defRPr/>
            </a:pPr>
            <a:r>
              <a:rPr lang="pt-BR" sz="2000" spc="100" dirty="0"/>
              <a:t>Trabalho conjunto/parcerias com </a:t>
            </a:r>
            <a:r>
              <a:rPr lang="pt-BR" sz="2000" spc="100" dirty="0">
                <a:solidFill>
                  <a:srgbClr val="00709E"/>
                </a:solidFill>
              </a:rPr>
              <a:t>instituições científicas e de ensino e pesquisa locais e regionais.</a:t>
            </a:r>
          </a:p>
          <a:p>
            <a:pPr>
              <a:lnSpc>
                <a:spcPct val="90000"/>
              </a:lnSpc>
              <a:spcAft>
                <a:spcPct val="50000"/>
              </a:spcAft>
              <a:defRPr/>
            </a:pPr>
            <a:endParaRPr lang="pt-BR" sz="2000" spc="100" dirty="0">
              <a:solidFill>
                <a:srgbClr val="60605B"/>
              </a:solidFill>
            </a:endParaRPr>
          </a:p>
          <a:p>
            <a:pPr>
              <a:lnSpc>
                <a:spcPct val="90000"/>
              </a:lnSpc>
              <a:spcAft>
                <a:spcPct val="50000"/>
              </a:spcAft>
              <a:defRPr/>
            </a:pPr>
            <a:r>
              <a:rPr lang="pt-BR" sz="2000" spc="100" dirty="0"/>
              <a:t>Resgate e destinação do </a:t>
            </a:r>
            <a:r>
              <a:rPr lang="pt-BR" sz="2000" spc="100" dirty="0">
                <a:solidFill>
                  <a:srgbClr val="00709E"/>
                </a:solidFill>
              </a:rPr>
              <a:t>patrimônio arqueológico.</a:t>
            </a:r>
          </a:p>
          <a:p>
            <a:pPr>
              <a:lnSpc>
                <a:spcPct val="90000"/>
              </a:lnSpc>
              <a:spcAft>
                <a:spcPct val="50000"/>
              </a:spcAft>
              <a:defRPr/>
            </a:pPr>
            <a:endParaRPr lang="pt-BR" sz="2000" spc="100" dirty="0">
              <a:solidFill>
                <a:srgbClr val="00709E"/>
              </a:solidFill>
            </a:endParaRPr>
          </a:p>
          <a:p>
            <a:pPr>
              <a:lnSpc>
                <a:spcPct val="90000"/>
              </a:lnSpc>
              <a:spcAft>
                <a:spcPct val="50000"/>
              </a:spcAft>
              <a:defRPr/>
            </a:pPr>
            <a:r>
              <a:rPr lang="pt-BR" sz="2000" spc="100" dirty="0">
                <a:solidFill>
                  <a:srgbClr val="00709E"/>
                </a:solidFill>
              </a:rPr>
              <a:t>Revitalização do Patrimônio Histórico</a:t>
            </a:r>
            <a:r>
              <a:rPr lang="pt-BR" sz="2000" spc="100" dirty="0">
                <a:solidFill>
                  <a:srgbClr val="60605B"/>
                </a:solidFill>
              </a:rPr>
              <a:t> </a:t>
            </a:r>
            <a:r>
              <a:rPr lang="pt-BR" sz="2000" spc="100" dirty="0"/>
              <a:t>vinculado à EFMM.</a:t>
            </a:r>
          </a:p>
          <a:p>
            <a:pPr>
              <a:lnSpc>
                <a:spcPct val="90000"/>
              </a:lnSpc>
              <a:spcAft>
                <a:spcPct val="50000"/>
              </a:spcAft>
              <a:defRPr/>
            </a:pPr>
            <a:endParaRPr lang="pt-BR" sz="2000" spc="100" dirty="0">
              <a:solidFill>
                <a:srgbClr val="60605B"/>
              </a:solidFill>
            </a:endParaRPr>
          </a:p>
          <a:p>
            <a:pPr>
              <a:lnSpc>
                <a:spcPct val="90000"/>
              </a:lnSpc>
              <a:spcAft>
                <a:spcPct val="50000"/>
              </a:spcAft>
              <a:defRPr/>
            </a:pPr>
            <a:r>
              <a:rPr lang="pt-BR" sz="2000" spc="100" dirty="0"/>
              <a:t>Estudos de </a:t>
            </a:r>
            <a:r>
              <a:rPr lang="pt-BR" sz="2000" spc="100" dirty="0" err="1">
                <a:solidFill>
                  <a:srgbClr val="00709E"/>
                </a:solidFill>
              </a:rPr>
              <a:t>Ictiofauna</a:t>
            </a:r>
            <a:r>
              <a:rPr lang="pt-BR" sz="2000" spc="100" dirty="0">
                <a:solidFill>
                  <a:srgbClr val="60605B"/>
                </a:solidFill>
              </a:rPr>
              <a:t>.</a:t>
            </a:r>
          </a:p>
        </p:txBody>
      </p:sp>
      <p:pic>
        <p:nvPicPr>
          <p:cNvPr id="64520" name="Picture 2" descr="H:\Criação\Clientes\Santo Antonio Energia\Institucional\PNG\_IV\template.png"/>
          <p:cNvPicPr>
            <a:picLocks noChangeAspect="1" noChangeArrowheads="1"/>
          </p:cNvPicPr>
          <p:nvPr/>
        </p:nvPicPr>
        <p:blipFill>
          <a:blip r:embed="rId5"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705">
                                            <p:txEl>
                                              <p:pRg st="0" end="0"/>
                                            </p:txEl>
                                          </p:spTgt>
                                        </p:tgtEl>
                                        <p:attrNameLst>
                                          <p:attrName>style.visibility</p:attrName>
                                        </p:attrNameLst>
                                      </p:cBhvr>
                                      <p:to>
                                        <p:strVal val="visible"/>
                                      </p:to>
                                    </p:set>
                                    <p:animEffect transition="in" filter="fade">
                                      <p:cBhvr>
                                        <p:cTn id="7" dur="500"/>
                                        <p:tgtEl>
                                          <p:spTgt spid="2970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705">
                                            <p:txEl>
                                              <p:pRg st="2" end="2"/>
                                            </p:txEl>
                                          </p:spTgt>
                                        </p:tgtEl>
                                        <p:attrNameLst>
                                          <p:attrName>style.visibility</p:attrName>
                                        </p:attrNameLst>
                                      </p:cBhvr>
                                      <p:to>
                                        <p:strVal val="visible"/>
                                      </p:to>
                                    </p:set>
                                    <p:animEffect transition="in" filter="fade">
                                      <p:cBhvr>
                                        <p:cTn id="11" dur="500"/>
                                        <p:tgtEl>
                                          <p:spTgt spid="29705">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705">
                                            <p:txEl>
                                              <p:pRg st="4" end="4"/>
                                            </p:txEl>
                                          </p:spTgt>
                                        </p:tgtEl>
                                        <p:attrNameLst>
                                          <p:attrName>style.visibility</p:attrName>
                                        </p:attrNameLst>
                                      </p:cBhvr>
                                      <p:to>
                                        <p:strVal val="visible"/>
                                      </p:to>
                                    </p:set>
                                    <p:animEffect transition="in" filter="fade">
                                      <p:cBhvr>
                                        <p:cTn id="15" dur="500"/>
                                        <p:tgtEl>
                                          <p:spTgt spid="29705">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705">
                                            <p:txEl>
                                              <p:pRg st="6" end="6"/>
                                            </p:txEl>
                                          </p:spTgt>
                                        </p:tgtEl>
                                        <p:attrNameLst>
                                          <p:attrName>style.visibility</p:attrName>
                                        </p:attrNameLst>
                                      </p:cBhvr>
                                      <p:to>
                                        <p:strVal val="visible"/>
                                      </p:to>
                                    </p:set>
                                    <p:animEffect transition="in" filter="fade">
                                      <p:cBhvr>
                                        <p:cTn id="19" dur="500"/>
                                        <p:tgtEl>
                                          <p:spTgt spid="29705">
                                            <p:txEl>
                                              <p:pRg st="6" end="6"/>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8" descr="S92_jaco0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07922" name="Picture 50" descr="S92_jaco02"/>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grpSp>
        <p:nvGrpSpPr>
          <p:cNvPr id="2" name="Group 33"/>
          <p:cNvGrpSpPr>
            <a:grpSpLocks/>
          </p:cNvGrpSpPr>
          <p:nvPr/>
        </p:nvGrpSpPr>
        <p:grpSpPr bwMode="auto">
          <a:xfrm>
            <a:off x="232046" y="1074738"/>
            <a:ext cx="8813529" cy="4677669"/>
            <a:chOff x="90" y="2401"/>
            <a:chExt cx="3206" cy="1972"/>
          </a:xfrm>
        </p:grpSpPr>
        <p:sp>
          <p:nvSpPr>
            <p:cNvPr id="21" name="Retângulo de cantos arredondados 20"/>
            <p:cNvSpPr>
              <a:spLocks noChangeArrowheads="1"/>
            </p:cNvSpPr>
            <p:nvPr/>
          </p:nvSpPr>
          <p:spPr bwMode="auto">
            <a:xfrm>
              <a:off x="90" y="2401"/>
              <a:ext cx="3206" cy="1972"/>
            </a:xfrm>
            <a:prstGeom prst="roundRect">
              <a:avLst>
                <a:gd name="adj" fmla="val 1889"/>
              </a:avLst>
            </a:prstGeom>
            <a:noFill/>
            <a:ln w="3175" algn="ctr">
              <a:solidFill>
                <a:srgbClr val="E8DD11"/>
              </a:solidFill>
              <a:round/>
              <a:headEnd/>
              <a:tailEnd/>
            </a:ln>
          </p:spPr>
          <p:txBody>
            <a:bodyPr anchor="ctr"/>
            <a:lstStyle/>
            <a:p>
              <a:pPr>
                <a:defRPr/>
              </a:pPr>
              <a:endParaRPr lang="pt-BR">
                <a:solidFill>
                  <a:schemeClr val="lt1"/>
                </a:solidFill>
                <a:latin typeface="+mn-lt"/>
                <a:cs typeface="+mn-cs"/>
              </a:endParaRPr>
            </a:p>
          </p:txBody>
        </p:sp>
        <p:sp>
          <p:nvSpPr>
            <p:cNvPr id="20" name="Retângulo de cantos arredondados 19"/>
            <p:cNvSpPr>
              <a:spLocks noChangeArrowheads="1"/>
            </p:cNvSpPr>
            <p:nvPr/>
          </p:nvSpPr>
          <p:spPr bwMode="auto">
            <a:xfrm>
              <a:off x="113" y="2469"/>
              <a:ext cx="3122" cy="1846"/>
            </a:xfrm>
            <a:prstGeom prst="roundRect">
              <a:avLst>
                <a:gd name="adj" fmla="val 2264"/>
              </a:avLst>
            </a:prstGeom>
            <a:solidFill>
              <a:schemeClr val="bg1"/>
            </a:solidFill>
            <a:ln w="3175" algn="ctr">
              <a:solidFill>
                <a:srgbClr val="1EB53A"/>
              </a:solidFill>
              <a:round/>
              <a:headEnd/>
              <a:tailEnd/>
            </a:ln>
          </p:spPr>
          <p:txBody>
            <a:bodyPr anchor="ctr"/>
            <a:lstStyle/>
            <a:p>
              <a:pPr>
                <a:defRPr/>
              </a:pPr>
              <a:endParaRPr lang="pt-BR">
                <a:solidFill>
                  <a:schemeClr val="lt1"/>
                </a:solidFill>
                <a:latin typeface="+mn-lt"/>
                <a:cs typeface="+mn-cs"/>
              </a:endParaRPr>
            </a:p>
          </p:txBody>
        </p:sp>
      </p:grpSp>
      <p:pic>
        <p:nvPicPr>
          <p:cNvPr id="68613" name="Picture 3" descr="H:\Criação\Clientes\Santo Antonio Energia\Institucional\PNG\_IV\TITULO.png"/>
          <p:cNvPicPr>
            <a:picLocks noChangeAspect="1" noChangeArrowheads="1"/>
          </p:cNvPicPr>
          <p:nvPr/>
        </p:nvPicPr>
        <p:blipFill>
          <a:blip r:embed="rId5" cstate="print"/>
          <a:srcRect/>
          <a:stretch>
            <a:fillRect/>
          </a:stretch>
        </p:blipFill>
        <p:spPr bwMode="auto">
          <a:xfrm>
            <a:off x="0" y="0"/>
            <a:ext cx="9144000" cy="904875"/>
          </a:xfrm>
          <a:prstGeom prst="rect">
            <a:avLst/>
          </a:prstGeom>
          <a:noFill/>
          <a:ln w="9525">
            <a:noFill/>
            <a:miter lim="800000"/>
            <a:headEnd/>
            <a:tailEnd/>
          </a:ln>
        </p:spPr>
      </p:pic>
      <p:sp>
        <p:nvSpPr>
          <p:cNvPr id="68614" name="CaixaDeTexto 2"/>
          <p:cNvSpPr txBox="1">
            <a:spLocks noChangeArrowheads="1"/>
          </p:cNvSpPr>
          <p:nvPr/>
        </p:nvSpPr>
        <p:spPr bwMode="auto">
          <a:xfrm>
            <a:off x="92075" y="85725"/>
            <a:ext cx="7194550" cy="338138"/>
          </a:xfrm>
          <a:prstGeom prst="rect">
            <a:avLst/>
          </a:prstGeom>
          <a:noFill/>
          <a:ln w="9525">
            <a:noFill/>
            <a:miter lim="800000"/>
            <a:headEnd/>
            <a:tailEnd/>
          </a:ln>
        </p:spPr>
        <p:txBody>
          <a:bodyPr lIns="0" tIns="0" rIns="0" bIns="0">
            <a:spAutoFit/>
          </a:bodyPr>
          <a:lstStyle/>
          <a:p>
            <a:r>
              <a:rPr lang="pt-BR" sz="2200"/>
              <a:t>CONTATOS</a:t>
            </a:r>
          </a:p>
        </p:txBody>
      </p:sp>
      <p:sp>
        <p:nvSpPr>
          <p:cNvPr id="207908" name="CaixaDeTexto 12"/>
          <p:cNvSpPr txBox="1">
            <a:spLocks noChangeArrowheads="1"/>
          </p:cNvSpPr>
          <p:nvPr/>
        </p:nvSpPr>
        <p:spPr bwMode="auto">
          <a:xfrm>
            <a:off x="492125" y="1465263"/>
            <a:ext cx="5429250" cy="1323439"/>
          </a:xfrm>
          <a:prstGeom prst="rect">
            <a:avLst/>
          </a:prstGeom>
          <a:noFill/>
          <a:ln w="9525">
            <a:noFill/>
            <a:miter lim="800000"/>
            <a:headEnd/>
            <a:tailEnd/>
          </a:ln>
        </p:spPr>
        <p:txBody>
          <a:bodyPr lIns="0" tIns="0" rIns="0" bIns="0">
            <a:spAutoFit/>
          </a:bodyPr>
          <a:lstStyle/>
          <a:p>
            <a:pPr algn="ctr"/>
            <a:r>
              <a:rPr lang="pt-BR" b="1" dirty="0">
                <a:solidFill>
                  <a:srgbClr val="00709E"/>
                </a:solidFill>
              </a:rPr>
              <a:t>Obrigado</a:t>
            </a:r>
            <a:r>
              <a:rPr lang="pt-BR" b="1" dirty="0" smtClean="0">
                <a:solidFill>
                  <a:srgbClr val="00709E"/>
                </a:solidFill>
              </a:rPr>
              <a:t>!</a:t>
            </a:r>
          </a:p>
          <a:p>
            <a:pPr algn="ctr"/>
            <a:r>
              <a:rPr lang="pt-BR" b="1" dirty="0" smtClean="0">
                <a:solidFill>
                  <a:srgbClr val="00709E"/>
                </a:solidFill>
              </a:rPr>
              <a:t>www.santoantonioenergia.com.br</a:t>
            </a:r>
          </a:p>
          <a:p>
            <a:endParaRPr lang="pt-BR" b="1" dirty="0" smtClean="0">
              <a:solidFill>
                <a:srgbClr val="00709E"/>
              </a:solidFill>
            </a:endParaRPr>
          </a:p>
          <a:p>
            <a:r>
              <a:rPr lang="pt-BR" sz="1600" b="1" dirty="0" smtClean="0">
                <a:solidFill>
                  <a:srgbClr val="00709E"/>
                </a:solidFill>
              </a:rPr>
              <a:t>Santo Antônio Energia</a:t>
            </a:r>
            <a:r>
              <a:rPr lang="pt-BR" sz="1600" dirty="0">
                <a:solidFill>
                  <a:srgbClr val="00709E"/>
                </a:solidFill>
              </a:rPr>
              <a:t/>
            </a:r>
            <a:br>
              <a:rPr lang="pt-BR" sz="1600" dirty="0">
                <a:solidFill>
                  <a:srgbClr val="00709E"/>
                </a:solidFill>
              </a:rPr>
            </a:br>
            <a:r>
              <a:rPr lang="pt-BR" sz="1600" dirty="0"/>
              <a:t>Av. Lauro Sodré, 2800 - Bairro Costa e </a:t>
            </a:r>
            <a:r>
              <a:rPr lang="pt-BR" sz="1600" dirty="0" smtClean="0"/>
              <a:t>Silva</a:t>
            </a:r>
            <a:endParaRPr lang="pt-BR" sz="1600" dirty="0"/>
          </a:p>
        </p:txBody>
      </p:sp>
      <p:sp>
        <p:nvSpPr>
          <p:cNvPr id="207909" name="CaixaDeTexto 12"/>
          <p:cNvSpPr txBox="1">
            <a:spLocks noChangeArrowheads="1"/>
          </p:cNvSpPr>
          <p:nvPr/>
        </p:nvSpPr>
        <p:spPr bwMode="auto">
          <a:xfrm>
            <a:off x="492125" y="2759075"/>
            <a:ext cx="5472113" cy="1846659"/>
          </a:xfrm>
          <a:prstGeom prst="rect">
            <a:avLst/>
          </a:prstGeom>
          <a:noFill/>
          <a:ln w="9525">
            <a:noFill/>
            <a:miter lim="800000"/>
            <a:headEnd/>
            <a:tailEnd/>
          </a:ln>
        </p:spPr>
        <p:txBody>
          <a:bodyPr lIns="0" tIns="0" rIns="0" bIns="0">
            <a:spAutoFit/>
          </a:bodyPr>
          <a:lstStyle/>
          <a:p>
            <a:endParaRPr lang="pt-BR" sz="1600" dirty="0" smtClean="0"/>
          </a:p>
          <a:p>
            <a:r>
              <a:rPr lang="pt-BR" sz="1600" dirty="0" smtClean="0"/>
              <a:t>AV. Nações Unidas, 1800, 6° andar – Alto de Pinheiros – São Paulo SP</a:t>
            </a:r>
          </a:p>
          <a:p>
            <a:endParaRPr lang="pt-BR" dirty="0" smtClean="0"/>
          </a:p>
          <a:p>
            <a:r>
              <a:rPr lang="pt-BR" dirty="0" smtClean="0"/>
              <a:t> </a:t>
            </a:r>
            <a:r>
              <a:rPr lang="pt-BR" dirty="0"/>
              <a:t>ligue grátis para: </a:t>
            </a:r>
            <a:r>
              <a:rPr lang="pt-BR" b="1" dirty="0">
                <a:solidFill>
                  <a:srgbClr val="00709E"/>
                </a:solidFill>
              </a:rPr>
              <a:t>0800 647 </a:t>
            </a:r>
            <a:r>
              <a:rPr lang="pt-BR" b="1" dirty="0" smtClean="0">
                <a:solidFill>
                  <a:srgbClr val="00709E"/>
                </a:solidFill>
              </a:rPr>
              <a:t>6162</a:t>
            </a:r>
          </a:p>
          <a:p>
            <a:endParaRPr lang="pt-BR" b="1" dirty="0" smtClean="0">
              <a:solidFill>
                <a:srgbClr val="00709E"/>
              </a:solidFill>
            </a:endParaRPr>
          </a:p>
          <a:p>
            <a:endParaRPr lang="pt-BR" b="1" dirty="0">
              <a:solidFill>
                <a:srgbClr val="00709E"/>
              </a:solidFill>
            </a:endParaRPr>
          </a:p>
        </p:txBody>
      </p:sp>
      <p:sp>
        <p:nvSpPr>
          <p:cNvPr id="207915" name="CaixaDeTexto 12"/>
          <p:cNvSpPr txBox="1">
            <a:spLocks noChangeArrowheads="1"/>
          </p:cNvSpPr>
          <p:nvPr/>
        </p:nvSpPr>
        <p:spPr bwMode="auto">
          <a:xfrm>
            <a:off x="432263" y="3651250"/>
            <a:ext cx="7797338" cy="1846659"/>
          </a:xfrm>
          <a:prstGeom prst="rect">
            <a:avLst/>
          </a:prstGeom>
          <a:noFill/>
          <a:ln w="9525">
            <a:noFill/>
            <a:miter lim="800000"/>
            <a:headEnd/>
            <a:tailEnd/>
          </a:ln>
        </p:spPr>
        <p:txBody>
          <a:bodyPr wrap="square" lIns="0" tIns="0" rIns="0" bIns="0">
            <a:spAutoFit/>
          </a:bodyPr>
          <a:lstStyle/>
          <a:p>
            <a:endParaRPr lang="pt-BR" sz="1500" dirty="0" smtClean="0"/>
          </a:p>
          <a:p>
            <a:endParaRPr lang="pt-BR" sz="1500" dirty="0" smtClean="0"/>
          </a:p>
          <a:p>
            <a:endParaRPr lang="pt-BR" sz="1500" dirty="0" smtClean="0"/>
          </a:p>
          <a:p>
            <a:endParaRPr lang="pt-BR" sz="1500" dirty="0" smtClean="0"/>
          </a:p>
          <a:p>
            <a:r>
              <a:rPr lang="pt-BR" sz="1500" dirty="0" smtClean="0"/>
              <a:t>Este </a:t>
            </a:r>
            <a:r>
              <a:rPr lang="pt-BR" sz="1500" dirty="0"/>
              <a:t>projeto é financiado com recursos do </a:t>
            </a:r>
            <a:r>
              <a:rPr lang="pt-BR" sz="1500" dirty="0">
                <a:solidFill>
                  <a:srgbClr val="00709E"/>
                </a:solidFill>
              </a:rPr>
              <a:t>BNDES</a:t>
            </a:r>
            <a:r>
              <a:rPr lang="pt-BR" sz="1500" dirty="0">
                <a:solidFill>
                  <a:srgbClr val="60605B"/>
                </a:solidFill>
              </a:rPr>
              <a:t> </a:t>
            </a:r>
            <a:r>
              <a:rPr lang="pt-BR" sz="1500" dirty="0"/>
              <a:t>– Banco Nacional de Desenvolvimento </a:t>
            </a:r>
            <a:r>
              <a:rPr lang="pt-BR" sz="1500" dirty="0" smtClean="0"/>
              <a:t>Econômico</a:t>
            </a:r>
          </a:p>
          <a:p>
            <a:r>
              <a:rPr lang="pt-BR" sz="1500" dirty="0" smtClean="0"/>
              <a:t> </a:t>
            </a:r>
            <a:r>
              <a:rPr lang="pt-BR" sz="1500" dirty="0"/>
              <a:t>e Social, do</a:t>
            </a:r>
            <a:r>
              <a:rPr lang="pt-BR" sz="1500" dirty="0">
                <a:solidFill>
                  <a:srgbClr val="60605B"/>
                </a:solidFill>
              </a:rPr>
              <a:t> </a:t>
            </a:r>
            <a:r>
              <a:rPr lang="pt-BR" sz="1500" dirty="0">
                <a:solidFill>
                  <a:srgbClr val="00709E"/>
                </a:solidFill>
              </a:rPr>
              <a:t>FI-FGTS</a:t>
            </a:r>
            <a:r>
              <a:rPr lang="pt-BR" sz="1500" dirty="0">
                <a:solidFill>
                  <a:srgbClr val="60605B"/>
                </a:solidFill>
              </a:rPr>
              <a:t> </a:t>
            </a:r>
            <a:r>
              <a:rPr lang="pt-BR" sz="1500" dirty="0"/>
              <a:t>- Fundo de Investimento do Fundo de Garantia por Tempo de Serviço e do </a:t>
            </a:r>
            <a:r>
              <a:rPr lang="pt-BR" sz="1500" dirty="0">
                <a:solidFill>
                  <a:srgbClr val="00709E"/>
                </a:solidFill>
              </a:rPr>
              <a:t>FNO</a:t>
            </a:r>
            <a:r>
              <a:rPr lang="pt-BR" sz="1500" dirty="0">
                <a:solidFill>
                  <a:srgbClr val="60605B"/>
                </a:solidFill>
              </a:rPr>
              <a:t> </a:t>
            </a:r>
            <a:r>
              <a:rPr lang="pt-BR" sz="1500" dirty="0"/>
              <a:t>- Fundo Constitucional de Financiamento do Norte</a:t>
            </a:r>
          </a:p>
        </p:txBody>
      </p:sp>
      <p:pic>
        <p:nvPicPr>
          <p:cNvPr id="68618" name="Picture 2" descr="H:\Criação\Clientes\Santo Antonio Energia\Institucional\PNG\_IV\template.png"/>
          <p:cNvPicPr>
            <a:picLocks noChangeAspect="1" noChangeArrowheads="1"/>
          </p:cNvPicPr>
          <p:nvPr/>
        </p:nvPicPr>
        <p:blipFill>
          <a:blip r:embed="rId6" cstate="print"/>
          <a:srcRect/>
          <a:stretch>
            <a:fillRect/>
          </a:stretch>
        </p:blipFill>
        <p:spPr bwMode="auto">
          <a:xfrm>
            <a:off x="7699375" y="5815013"/>
            <a:ext cx="1444625" cy="10429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922"/>
                                        </p:tgtEl>
                                        <p:attrNameLst>
                                          <p:attrName>style.visibility</p:attrName>
                                        </p:attrNameLst>
                                      </p:cBhvr>
                                      <p:to>
                                        <p:strVal val="visible"/>
                                      </p:to>
                                    </p:set>
                                    <p:animEffect transition="in" filter="fade">
                                      <p:cBhvr>
                                        <p:cTn id="7" dur="1000"/>
                                        <p:tgtEl>
                                          <p:spTgt spid="20792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7908"/>
                                        </p:tgtEl>
                                        <p:attrNameLst>
                                          <p:attrName>style.visibility</p:attrName>
                                        </p:attrNameLst>
                                      </p:cBhvr>
                                      <p:to>
                                        <p:strVal val="visible"/>
                                      </p:to>
                                    </p:set>
                                    <p:animEffect transition="in" filter="fade">
                                      <p:cBhvr>
                                        <p:cTn id="14" dur="500"/>
                                        <p:tgtEl>
                                          <p:spTgt spid="20790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7909"/>
                                        </p:tgtEl>
                                        <p:attrNameLst>
                                          <p:attrName>style.visibility</p:attrName>
                                        </p:attrNameLst>
                                      </p:cBhvr>
                                      <p:to>
                                        <p:strVal val="visible"/>
                                      </p:to>
                                    </p:set>
                                    <p:animEffect transition="in" filter="fade">
                                      <p:cBhvr>
                                        <p:cTn id="17" dur="500"/>
                                        <p:tgtEl>
                                          <p:spTgt spid="20790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7915"/>
                                        </p:tgtEl>
                                        <p:attrNameLst>
                                          <p:attrName>style.visibility</p:attrName>
                                        </p:attrNameLst>
                                      </p:cBhvr>
                                      <p:to>
                                        <p:strVal val="visible"/>
                                      </p:to>
                                    </p:set>
                                    <p:animEffect transition="in" filter="fade">
                                      <p:cBhvr>
                                        <p:cTn id="20" dur="500"/>
                                        <p:tgtEl>
                                          <p:spTgt spid="207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908" grpId="0"/>
      <p:bldP spid="207909" grpId="0"/>
      <p:bldP spid="207915"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00"/>
        </a:solidFill>
      </a:spPr>
      <a:bodyPr>
        <a:spAutoFit/>
      </a:bodyPr>
      <a:lstStyle>
        <a:defPPr>
          <a:defRPr b="1" dirty="0"/>
        </a:defPPr>
      </a:lstStyle>
    </a:spDef>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14212</TotalTime>
  <Words>2980</Words>
  <Application>Microsoft Office PowerPoint</Application>
  <PresentationFormat>Apresentação na tela (4:3)</PresentationFormat>
  <Paragraphs>534</Paragraphs>
  <Slides>55</Slides>
  <Notes>55</Notes>
  <HiddenSlides>15</HiddenSlides>
  <MMClips>0</MMClips>
  <ScaleCrop>false</ScaleCrop>
  <HeadingPairs>
    <vt:vector size="6" baseType="variant">
      <vt:variant>
        <vt:lpstr>Tema</vt:lpstr>
      </vt:variant>
      <vt:variant>
        <vt:i4>2</vt:i4>
      </vt:variant>
      <vt:variant>
        <vt:lpstr>Servidores OLE incorporados</vt:lpstr>
      </vt:variant>
      <vt:variant>
        <vt:i4>1</vt:i4>
      </vt:variant>
      <vt:variant>
        <vt:lpstr>Títulos de slides</vt:lpstr>
      </vt:variant>
      <vt:variant>
        <vt:i4>55</vt:i4>
      </vt:variant>
    </vt:vector>
  </HeadingPairs>
  <TitlesOfParts>
    <vt:vector size="58" baseType="lpstr">
      <vt:lpstr>Design padrão</vt:lpstr>
      <vt:lpstr>Fluxo</vt:lpstr>
      <vt:lpstr>Acrobat 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UHE SANTO ANTÔNIO</dc:title>
  <dc:creator>Juliane</dc:creator>
  <cp:lastModifiedBy>carloshugo</cp:lastModifiedBy>
  <cp:revision>1105</cp:revision>
  <dcterms:created xsi:type="dcterms:W3CDTF">2008-09-03T16:26:00Z</dcterms:created>
  <dcterms:modified xsi:type="dcterms:W3CDTF">2010-04-19T20:26:47Z</dcterms:modified>
</cp:coreProperties>
</file>